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789" r:id="rId3"/>
  </p:sldMasterIdLst>
  <p:notesMasterIdLst>
    <p:notesMasterId r:id="rId25"/>
  </p:notesMasterIdLst>
  <p:sldIdLst>
    <p:sldId id="256" r:id="rId4"/>
    <p:sldId id="326" r:id="rId5"/>
    <p:sldId id="261" r:id="rId6"/>
    <p:sldId id="265" r:id="rId7"/>
    <p:sldId id="300" r:id="rId8"/>
    <p:sldId id="324" r:id="rId9"/>
    <p:sldId id="334" r:id="rId10"/>
    <p:sldId id="327" r:id="rId11"/>
    <p:sldId id="345" r:id="rId12"/>
    <p:sldId id="330" r:id="rId13"/>
    <p:sldId id="341" r:id="rId14"/>
    <p:sldId id="342" r:id="rId15"/>
    <p:sldId id="328" r:id="rId16"/>
    <p:sldId id="329" r:id="rId17"/>
    <p:sldId id="347" r:id="rId18"/>
    <p:sldId id="262" r:id="rId19"/>
    <p:sldId id="323" r:id="rId20"/>
    <p:sldId id="339" r:id="rId21"/>
    <p:sldId id="333" r:id="rId22"/>
    <p:sldId id="302" r:id="rId23"/>
    <p:sldId id="331" r:id="rId2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77"/>
    <p:restoredTop sz="71184"/>
  </p:normalViewPr>
  <p:slideViewPr>
    <p:cSldViewPr>
      <p:cViewPr varScale="1">
        <p:scale>
          <a:sx n="102" d="100"/>
          <a:sy n="102" d="100"/>
        </p:scale>
        <p:origin x="864" y="184"/>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kumimoji="1" lang="ja-JP" altLang="en-US"/>
        </a:p>
      </dgm:t>
    </dgm:pt>
    <dgm:pt modelId="{37867D9B-2A2A-0947-92EE-750C0D441FF1}">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gm:t>
    </dgm:pt>
    <dgm:pt modelId="{EDD26824-9107-6743-80F2-E2F3C46DCC42}" type="par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0737A8B2-489E-F74D-BE96-3610DAC6F561}">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gm:t>
    </dgm:pt>
    <dgm:pt modelId="{92C281AD-138A-314C-B57A-0497D5E9D274}" type="par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9A8EA106-CF83-694B-96A4-5673F9EC80ED}">
      <dgm:prSet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dirty="0">
            <a:solidFill>
              <a:schemeClr val="bg2">
                <a:lumMod val="10000"/>
              </a:schemeClr>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dgm:t>
    </dgm:pt>
    <dgm:pt modelId="{D70C9EC9-016E-624E-AA84-9CC3332C3F34}" type="par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1A9B53E-B1E7-F04C-8E06-009FBDA6137D}">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集団の雰囲気をよくする</a:t>
          </a:r>
        </a:p>
      </dgm:t>
    </dgm:pt>
    <dgm:pt modelId="{300B96C4-2DCD-7F41-96B2-869F57AED81D}" type="par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BC0D7BD9-0341-1E43-9469-AA6F2A8F4DF0}" type="sib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CF71DC7-2F31-AF4A-A1D9-434825D9E66F}">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23D49A93-A509-AC4D-9039-2703C9FE01D9}" srcId="{9A8EA106-CF83-694B-96A4-5673F9EC80ED}" destId="{C1A9B53E-B1E7-F04C-8E06-009FBDA6137D}" srcOrd="1" destOrd="0" parTransId="{300B96C4-2DCD-7F41-96B2-869F57AED81D}" sibTransId="{BC0D7BD9-0341-1E43-9469-AA6F2A8F4DF0}"/>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3A4D62EC-ECEA-D343-9CAB-F32291EAFBF8}" type="presOf" srcId="{C1A9B53E-B1E7-F04C-8E06-009FBDA6137D}" destId="{AC3F908A-82DE-3146-9789-FB44E7F69A3F}" srcOrd="0" destOrd="1" presId="urn:microsoft.com/office/officeart/2005/8/layout/vList2"/>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800">
              <a:latin typeface="MS Gothic" panose="020B0609070205080204" pitchFamily="49" charset="-128"/>
              <a:ea typeface="MS Gothic" panose="020B0609070205080204" pitchFamily="49" charset="-128"/>
            </a:rPr>
            <a:t>エアコン情報の登録、対応</a:t>
          </a:r>
        </a:p>
      </dgm:t>
    </dgm:pt>
    <dgm:pt modelId="{185420D5-72CD-0143-9DF0-19B3F130062A}" type="par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A9C0A8B8-EA3E-2443-BDD8-CFA63386644E}" type="sib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C4F55EB3-7667-5F42-9B9A-4E1711B58FE0}">
      <dgm:prSet custT="1"/>
      <dgm:spPr/>
      <dgm:t>
        <a:bodyPr/>
        <a:lstStyle/>
        <a:p>
          <a:r>
            <a:rPr kumimoji="1" lang="ja-JP" altLang="en-US" sz="2800">
              <a:latin typeface="MS Gothic" panose="020B0609070205080204" pitchFamily="49" charset="-128"/>
              <a:ea typeface="MS Gothic" panose="020B0609070205080204" pitchFamily="49" charset="-128"/>
            </a:rPr>
            <a:t>エアコン温度学習機能</a:t>
          </a:r>
          <a:endParaRPr lang="ja-JP" altLang="en-US" sz="2800">
            <a:latin typeface="MS Gothic" panose="020B0609070205080204" pitchFamily="49" charset="-128"/>
            <a:ea typeface="MS Gothic" panose="020B0609070205080204" pitchFamily="49" charset="-128"/>
          </a:endParaRPr>
        </a:p>
      </dgm:t>
    </dgm:pt>
    <dgm:pt modelId="{96ABADA8-D864-B54D-85C3-967136FC42FF}" type="par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DF22231A-3725-FC49-AADD-3ECCC912FA3E}" type="sib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AD6DA82-E291-744E-BB3F-0E2703DD479A}">
      <dgm:prSet custT="1"/>
      <dgm:spPr/>
      <dgm:t>
        <a:bodyPr/>
        <a:lstStyle/>
        <a:p>
          <a:r>
            <a:rPr kumimoji="1" lang="ja-JP" altLang="en-US" sz="2800">
              <a:latin typeface="MS Gothic" panose="020B0609070205080204" pitchFamily="49" charset="-128"/>
              <a:ea typeface="MS Gothic" panose="020B0609070205080204" pitchFamily="49" charset="-128"/>
            </a:rPr>
            <a:t>システムとリモコン本体の同期を取る</a:t>
          </a:r>
        </a:p>
      </dgm:t>
    </dgm:pt>
    <dgm:pt modelId="{9D6E7C48-AF56-5745-87D3-E22CD0533ECF}" type="par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12FA8E02-0398-574E-9DF9-1B817DE2042E}" type="sib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3DC65FBD-E081-F34C-830F-4E0F52C0CB56}">
      <dgm:prSet custT="1"/>
      <dgm:spPr/>
      <dgm:t>
        <a:bodyPr/>
        <a:lstStyle/>
        <a:p>
          <a:endPar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endParaRPr>
        </a:p>
      </dgm:t>
    </dgm:pt>
    <dgm:pt modelId="{1C7731B2-EAAF-3347-9630-FC47046D5EFD}" type="sib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140C23D-3628-3A4A-8094-CC87DA753A9F}" type="par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255A8380-2291-1446-9E17-865118A631BC}">
      <dgm:prSet custT="1"/>
      <dgm:spPr/>
      <dgm:t>
        <a:bodyPr/>
        <a:lstStyle/>
        <a:p>
          <a:r>
            <a:rPr kumimoji="1" lang="ja-JP" altLang="en-US" sz="2800">
              <a:latin typeface="MS Gothic" panose="020B0609070205080204" pitchFamily="49" charset="-128"/>
              <a:ea typeface="MS Gothic" panose="020B0609070205080204" pitchFamily="49" charset="-128"/>
            </a:rPr>
            <a:t>赤外線を使用しないエアコンに対応</a:t>
          </a:r>
        </a:p>
      </dgm:t>
    </dgm:pt>
    <dgm:pt modelId="{7FAA498A-D27D-3E44-9446-F84899297965}" type="par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2FC546FD-D4D9-DD40-895C-C832B0DA0FC4}" type="sib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B6BFCAE-D9D8-8A46-8F06-CD09F2A3FF70}">
      <dgm:prSet custT="1"/>
      <dgm:spPr/>
      <dgm:t>
        <a:bodyPr/>
        <a:lstStyle/>
        <a:p>
          <a:endParaRPr kumimoji="1" lang="ja-JP" altLang="en-US" sz="2800">
            <a:latin typeface="MS Gothic" panose="020B0609070205080204" pitchFamily="49" charset="-128"/>
            <a:ea typeface="MS Gothic" panose="020B0609070205080204" pitchFamily="49" charset="-128"/>
          </a:endParaRPr>
        </a:p>
      </dgm:t>
    </dgm:pt>
    <dgm:pt modelId="{9EDCA938-DF26-9342-BDAD-88306874CD8C}" type="par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2802D70-3E6C-BF4A-A952-D5DB9153189B}" type="sib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F46AA15-7B12-6A45-8F30-289F3A16AB0D}">
      <dgm:prSet custT="1"/>
      <dgm:spPr/>
      <dgm:t>
        <a:bodyPr/>
        <a:lstStyle/>
        <a:p>
          <a:r>
            <a:rPr kumimoji="1" lang="ja-JP" altLang="en-US" sz="2800" b="0">
              <a:latin typeface="MS Gothic" panose="020B0609070205080204" pitchFamily="49" charset="-128"/>
              <a:ea typeface="MS Gothic" panose="020B0609070205080204" pitchFamily="49" charset="-128"/>
            </a:rPr>
            <a:t>スマホ版</a:t>
          </a:r>
          <a:r>
            <a:rPr kumimoji="1" lang="ja-JP" altLang="en-US" sz="2800">
              <a:latin typeface="MS Gothic" panose="020B0609070205080204" pitchFamily="49" charset="-128"/>
              <a:ea typeface="MS Gothic" panose="020B0609070205080204" pitchFamily="49" charset="-128"/>
            </a:rPr>
            <a:t>でも</a:t>
          </a:r>
          <a:r>
            <a:rPr kumimoji="1" lang="en-US" altLang="ja-JP" sz="2800" dirty="0">
              <a:latin typeface="MS Gothic" panose="020B0609070205080204" pitchFamily="49" charset="-128"/>
              <a:ea typeface="MS Gothic" panose="020B0609070205080204" pitchFamily="49" charset="-128"/>
            </a:rPr>
            <a:t>bot</a:t>
          </a:r>
          <a:r>
            <a:rPr kumimoji="1" lang="ja-JP" altLang="en-US" sz="2800">
              <a:latin typeface="MS Gothic" panose="020B0609070205080204" pitchFamily="49" charset="-128"/>
              <a:ea typeface="MS Gothic" panose="020B0609070205080204" pitchFamily="49" charset="-128"/>
            </a:rPr>
            <a:t>のアイコンを変更する</a:t>
          </a:r>
        </a:p>
      </dgm:t>
    </dgm:pt>
    <dgm:pt modelId="{E376A56C-F2B1-F94C-86D4-07F420B75853}" type="par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00806A13-0159-6D4E-A34B-1FBABDCB5F1C}" type="sib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個人の力量</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A10AFF4-0986-4246-8812-69FE6CCC6E1A}" type="par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67B0EFEC-699E-A74A-A45D-DFA5A7DCB121}" type="sib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B39B51B-C426-3F41-B31C-5B5E7DD56FDE}">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反省と思考</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8D5D9AA8-6BF8-7049-AE36-5417B0D8E3EF}" type="par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B6F412D-E0A7-8845-A758-C13AE5C3C523}" type="sib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C22CF65-6B82-F046-B3B4-4B95C5F66BC5}">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a:solidFill>
                <a:schemeClr val="accent3"/>
              </a:solidFill>
              <a:latin typeface="MS Gothic" panose="020B0609070205080204" pitchFamily="49" charset="-128"/>
              <a:ea typeface="MS Gothic" panose="020B0609070205080204" pitchFamily="49" charset="-128"/>
            </a:rPr>
            <a:t>楽しい雰囲気</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A56D3787-8015-5A45-B1FB-33489F0E7CC1}" type="par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83E3A63A-EC35-AD44-868C-6862E7B1099F}" type="sib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FEC788E9-7759-3749-94D3-637FDB55F47F}">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48904D15-E1D7-174F-8893-70F58326D2CE}" type="par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E804F17-38AD-A941-975F-7BB4F9DBADE8}" type="sib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96014FBD-EB86-5243-A160-9FF3DE33FF27}">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874B54C-B3AD-1D4B-AE11-47B9AE45ED61}" type="par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8A9E02C-EAC0-824D-9CF8-E7B3263BE320}" type="sib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25D6912-F0F9-8B47-99EB-9667285D3220}">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F39A24AB-D6FB-234A-8875-0428D304BD3B}" type="par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4A23FB6-2E8F-454D-9988-0C9B5D56D249}" type="sib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309DE64-82F6-5049-BBE2-9250677A14ED}">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43069223-F8ED-7E4C-8DAB-3B47A66C10C9}" type="par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4EEBCD1-2C0F-5D40-82EE-AB7348165088}" type="sib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35523880-268B-6B43-92B1-F36A8B4081C7}">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200BB6B8-126D-F74A-99BE-8FDB919DF71F}" type="sib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D9ADF1D8-5617-5841-B289-0D8354ECD15E}" type="par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AD16017-0B0D-AC43-8935-C55CED7D521F}">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D64D0829-F334-A44F-984D-AA97704A52AF}" type="par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3DC984F-A6CE-B948-B4EB-5D5D7523744D}" type="sib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60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ターゲットユーザ</a:t>
          </a:r>
        </a:p>
      </dsp:txBody>
      <dsp:txXfrm>
        <a:off x="28329" y="44931"/>
        <a:ext cx="7504182" cy="523662"/>
      </dsp:txXfrm>
    </dsp:sp>
    <dsp:sp modelId="{FADA6BE0-DD70-264A-A188-AF0AE324A989}">
      <dsp:nvSpPr>
        <dsp:cNvPr id="0" name=""/>
        <dsp:cNvSpPr/>
      </dsp:nvSpPr>
      <dsp:spPr>
        <a:xfrm>
          <a:off x="0" y="596922"/>
          <a:ext cx="756084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sp:txBody>
      <dsp:txXfrm>
        <a:off x="0" y="596922"/>
        <a:ext cx="7560840" cy="513360"/>
      </dsp:txXfrm>
    </dsp:sp>
    <dsp:sp modelId="{FB46B4F6-87D9-2541-9F53-FE04987EA605}">
      <dsp:nvSpPr>
        <dsp:cNvPr id="0" name=""/>
        <dsp:cNvSpPr/>
      </dsp:nvSpPr>
      <dsp:spPr>
        <a:xfrm>
          <a:off x="0" y="111028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利用目的</a:t>
          </a:r>
        </a:p>
      </dsp:txBody>
      <dsp:txXfrm>
        <a:off x="28329" y="1138611"/>
        <a:ext cx="7504182" cy="523662"/>
      </dsp:txXfrm>
    </dsp:sp>
    <dsp:sp modelId="{5FF09BFF-A49C-7248-8E71-2A5D333D6975}">
      <dsp:nvSpPr>
        <dsp:cNvPr id="0" name=""/>
        <dsp:cNvSpPr/>
      </dsp:nvSpPr>
      <dsp:spPr>
        <a:xfrm>
          <a:off x="0" y="1690602"/>
          <a:ext cx="7560840" cy="78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kern="12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sp:txBody>
      <dsp:txXfrm>
        <a:off x="0" y="1690602"/>
        <a:ext cx="7560840" cy="786082"/>
      </dsp:txXfrm>
    </dsp:sp>
    <dsp:sp modelId="{7625D621-5C64-7346-8C71-38C70447B4B9}">
      <dsp:nvSpPr>
        <dsp:cNvPr id="0" name=""/>
        <dsp:cNvSpPr/>
      </dsp:nvSpPr>
      <dsp:spPr>
        <a:xfrm>
          <a:off x="0" y="2476684"/>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kern="1200" dirty="0">
            <a:solidFill>
              <a:schemeClr val="bg2">
                <a:lumMod val="10000"/>
              </a:schemeClr>
            </a:solidFill>
            <a:latin typeface="MS Gothic" panose="020B0609070205080204" pitchFamily="49" charset="-128"/>
            <a:ea typeface="MS Gothic" panose="020B0609070205080204" pitchFamily="49" charset="-128"/>
          </a:endParaRPr>
        </a:p>
      </dsp:txBody>
      <dsp:txXfrm>
        <a:off x="28329" y="2505013"/>
        <a:ext cx="7504182" cy="523662"/>
      </dsp:txXfrm>
    </dsp:sp>
    <dsp:sp modelId="{AC3F908A-82DE-3146-9789-FB44E7F69A3F}">
      <dsp:nvSpPr>
        <dsp:cNvPr id="0" name=""/>
        <dsp:cNvSpPr/>
      </dsp:nvSpPr>
      <dsp:spPr>
        <a:xfrm>
          <a:off x="0" y="3057004"/>
          <a:ext cx="7560840"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集団の雰囲気をよくする</a:t>
          </a:r>
        </a:p>
      </dsp:txBody>
      <dsp:txXfrm>
        <a:off x="0" y="3057004"/>
        <a:ext cx="7560840" cy="866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97304"/>
          <a:ext cx="7866874" cy="136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システムとリモコン本体の同期を取る</a:t>
          </a:r>
        </a:p>
        <a:p>
          <a:pPr marL="285750" lvl="1" indent="-285750" algn="l" defTabSz="1244600">
            <a:lnSpc>
              <a:spcPct val="90000"/>
            </a:lnSpc>
            <a:spcBef>
              <a:spcPct val="0"/>
            </a:spcBef>
            <a:spcAft>
              <a:spcPct val="15000"/>
            </a:spcAft>
            <a:buChar char="•"/>
          </a:pPr>
          <a:r>
            <a:rPr kumimoji="1" lang="ja-JP" altLang="en-US" sz="2800" b="0" kern="1200">
              <a:latin typeface="MS Gothic" panose="020B0609070205080204" pitchFamily="49" charset="-128"/>
              <a:ea typeface="MS Gothic" panose="020B0609070205080204" pitchFamily="49" charset="-128"/>
            </a:rPr>
            <a:t>スマホ版</a:t>
          </a:r>
          <a:r>
            <a:rPr kumimoji="1" lang="ja-JP" altLang="en-US" sz="2800" kern="1200">
              <a:latin typeface="MS Gothic" panose="020B0609070205080204" pitchFamily="49" charset="-128"/>
              <a:ea typeface="MS Gothic" panose="020B0609070205080204" pitchFamily="49" charset="-128"/>
            </a:rPr>
            <a:t>でも</a:t>
          </a:r>
          <a:r>
            <a:rPr kumimoji="1" lang="en-US" altLang="ja-JP" sz="2800" kern="1200" dirty="0">
              <a:latin typeface="MS Gothic" panose="020B0609070205080204" pitchFamily="49" charset="-128"/>
              <a:ea typeface="MS Gothic" panose="020B0609070205080204" pitchFamily="49" charset="-128"/>
            </a:rPr>
            <a:t>bot</a:t>
          </a:r>
          <a:r>
            <a:rPr kumimoji="1" lang="ja-JP" altLang="en-US" sz="2800" kern="1200">
              <a:latin typeface="MS Gothic" panose="020B0609070205080204" pitchFamily="49" charset="-128"/>
              <a:ea typeface="MS Gothic" panose="020B0609070205080204" pitchFamily="49" charset="-128"/>
            </a:rPr>
            <a:t>のアイコンを変更する</a:t>
          </a:r>
        </a:p>
      </dsp:txBody>
      <dsp:txXfrm>
        <a:off x="0" y="197304"/>
        <a:ext cx="7866874" cy="1360800"/>
      </dsp:txXfrm>
    </dsp:sp>
    <dsp:sp modelId="{AA496D66-E952-F545-AB9E-D9D98EF4046A}">
      <dsp:nvSpPr>
        <dsp:cNvPr id="0" name=""/>
        <dsp:cNvSpPr/>
      </dsp:nvSpPr>
      <dsp:spPr>
        <a:xfrm>
          <a:off x="393343" y="40081"/>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solidFill>
              <a:schemeClr val="tx1">
                <a:lumMod val="85000"/>
                <a:lumOff val="15000"/>
              </a:schemeClr>
            </a:solidFill>
            <a:latin typeface="MS Gothic" panose="020B0609070205080204" pitchFamily="49" charset="-128"/>
            <a:ea typeface="MS Gothic" panose="020B0609070205080204" pitchFamily="49" charset="-128"/>
          </a:endParaRPr>
        </a:p>
      </dsp:txBody>
      <dsp:txXfrm>
        <a:off x="410636" y="57374"/>
        <a:ext cx="5472225" cy="319654"/>
      </dsp:txXfrm>
    </dsp:sp>
    <dsp:sp modelId="{20C6EA94-1786-154D-BA15-11AC6A139B5D}">
      <dsp:nvSpPr>
        <dsp:cNvPr id="0" name=""/>
        <dsp:cNvSpPr/>
      </dsp:nvSpPr>
      <dsp:spPr>
        <a:xfrm>
          <a:off x="0" y="1800024"/>
          <a:ext cx="7866874" cy="1852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赤外線を使用しないエアコンに対応</a:t>
          </a:r>
        </a:p>
        <a:p>
          <a:pPr marL="285750" lvl="1" indent="-285750" algn="l" defTabSz="1244600">
            <a:lnSpc>
              <a:spcPct val="90000"/>
            </a:lnSpc>
            <a:spcBef>
              <a:spcPct val="0"/>
            </a:spcBef>
            <a:spcAft>
              <a:spcPct val="15000"/>
            </a:spcAft>
            <a:buChar char="•"/>
          </a:pPr>
          <a:r>
            <a:rPr lang="ja-JP" altLang="en-US" sz="2800" kern="1200">
              <a:latin typeface="MS Gothic" panose="020B0609070205080204" pitchFamily="49" charset="-128"/>
              <a:ea typeface="MS Gothic" panose="020B0609070205080204" pitchFamily="49" charset="-128"/>
            </a:rPr>
            <a:t>エアコン情報の登録、対応</a:t>
          </a:r>
        </a:p>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エアコン温度学習機能</a:t>
          </a:r>
          <a:endParaRPr lang="ja-JP" altLang="en-US" sz="2800" kern="1200">
            <a:latin typeface="MS Gothic" panose="020B0609070205080204" pitchFamily="49" charset="-128"/>
            <a:ea typeface="MS Gothic" panose="020B0609070205080204" pitchFamily="49" charset="-128"/>
          </a:endParaRPr>
        </a:p>
      </dsp:txBody>
      <dsp:txXfrm>
        <a:off x="0" y="1800024"/>
        <a:ext cx="7866874" cy="1852200"/>
      </dsp:txXfrm>
    </dsp:sp>
    <dsp:sp modelId="{4BB57DE9-1260-9141-8923-05513C14BAE9}">
      <dsp:nvSpPr>
        <dsp:cNvPr id="0" name=""/>
        <dsp:cNvSpPr/>
      </dsp:nvSpPr>
      <dsp:spPr>
        <a:xfrm>
          <a:off x="393343" y="1622904"/>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244600">
            <a:lnSpc>
              <a:spcPct val="90000"/>
            </a:lnSpc>
            <a:spcBef>
              <a:spcPct val="0"/>
            </a:spcBef>
            <a:spcAft>
              <a:spcPct val="35000"/>
            </a:spcAft>
            <a:buNone/>
          </a:pPr>
          <a:endParaRPr kumimoji="1" lang="ja-JP" altLang="en-US" sz="2800" kern="1200">
            <a:latin typeface="MS Gothic" panose="020B0609070205080204" pitchFamily="49" charset="-128"/>
            <a:ea typeface="MS Gothic" panose="020B0609070205080204" pitchFamily="49" charset="-128"/>
          </a:endParaRPr>
        </a:p>
      </dsp:txBody>
      <dsp:txXfrm>
        <a:off x="410636" y="1640197"/>
        <a:ext cx="5472225"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186527"/>
          <a:ext cx="8577953" cy="1625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個人の力量</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反省と思考</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kern="1200">
              <a:solidFill>
                <a:schemeClr val="accent3"/>
              </a:solidFill>
              <a:latin typeface="MS Gothic" panose="020B0609070205080204" pitchFamily="49" charset="-128"/>
              <a:ea typeface="MS Gothic" panose="020B0609070205080204" pitchFamily="49" charset="-128"/>
            </a:rPr>
            <a:t>楽しい雰囲気</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186527"/>
        <a:ext cx="8577953" cy="1625400"/>
      </dsp:txXfrm>
    </dsp:sp>
    <dsp:sp modelId="{95E6756B-1D5F-CF44-BB08-9F65BF7AE169}">
      <dsp:nvSpPr>
        <dsp:cNvPr id="0" name=""/>
        <dsp:cNvSpPr/>
      </dsp:nvSpPr>
      <dsp:spPr>
        <a:xfrm>
          <a:off x="428897" y="9407"/>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26700"/>
        <a:ext cx="5969981" cy="319654"/>
      </dsp:txXfrm>
    </dsp:sp>
    <dsp:sp modelId="{D970E9FA-169C-1E43-A70E-F0CD4AC010A2}">
      <dsp:nvSpPr>
        <dsp:cNvPr id="0" name=""/>
        <dsp:cNvSpPr/>
      </dsp:nvSpPr>
      <dsp:spPr>
        <a:xfrm>
          <a:off x="0" y="2053848"/>
          <a:ext cx="8577953" cy="2041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kern="120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2053848"/>
        <a:ext cx="8577953" cy="2041200"/>
      </dsp:txXfrm>
    </dsp:sp>
    <dsp:sp modelId="{4A5F2E91-2B3E-5C48-AD8B-B657CF2F8656}">
      <dsp:nvSpPr>
        <dsp:cNvPr id="0" name=""/>
        <dsp:cNvSpPr/>
      </dsp:nvSpPr>
      <dsp:spPr>
        <a:xfrm>
          <a:off x="428897" y="1876728"/>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1894021"/>
        <a:ext cx="5969981"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では、以上の流れを、技術面から説明していきたいと思います。</a:t>
            </a:r>
            <a:endParaRPr kumimoji="1" lang="en-US" altLang="ja-JP" dirty="0"/>
          </a:p>
          <a:p>
            <a:endParaRPr kumimoji="1" lang="en-US" altLang="ja-JP" dirty="0"/>
          </a:p>
          <a:p>
            <a:endParaRPr kumimoji="1" lang="en-US" altLang="ja-JP" dirty="0"/>
          </a:p>
          <a:p>
            <a:r>
              <a:rPr kumimoji="1" lang="ja-JP" altLang="en-US"/>
              <a:t>このシステムはこれらの技術を使用しました。</a:t>
            </a:r>
            <a:endParaRPr kumimoji="1" lang="en-US" altLang="ja-JP" dirty="0"/>
          </a:p>
          <a:p>
            <a:endParaRPr kumimoji="1" lang="en-US" altLang="ja-JP" dirty="0"/>
          </a:p>
          <a:p>
            <a:r>
              <a:rPr kumimoji="1" lang="ja-JP" altLang="en-US"/>
              <a:t>スラックとのメッセージのやり取りは主に</a:t>
            </a:r>
            <a:r>
              <a:rPr kumimoji="1" lang="en-US" altLang="ja-JP" dirty="0"/>
              <a:t>OUT,IN</a:t>
            </a:r>
          </a:p>
          <a:p>
            <a:endParaRPr kumimoji="1" lang="en-US" altLang="ja-JP" dirty="0"/>
          </a:p>
          <a:p>
            <a:endParaRPr kumimoji="1" lang="en-US" altLang="ja-JP" dirty="0"/>
          </a:p>
          <a:p>
            <a:r>
              <a:rPr kumimoji="1" lang="ja-JP" altLang="en-US"/>
              <a:t>アンケートに利用した</a:t>
            </a:r>
            <a:r>
              <a:rPr kumimoji="1" lang="en-US" altLang="ja-JP" dirty="0"/>
              <a:t>HTML</a:t>
            </a:r>
            <a:r>
              <a:rPr kumimoji="1" lang="ja-JP" altLang="en-US"/>
              <a:t>ファイルは</a:t>
            </a:r>
            <a:r>
              <a:rPr kumimoji="1" lang="en-US" altLang="ja-JP" dirty="0"/>
              <a:t>AWS</a:t>
            </a:r>
            <a:r>
              <a:rPr kumimoji="1" lang="ja-JP" altLang="en-US"/>
              <a:t>の</a:t>
            </a:r>
            <a:r>
              <a:rPr kumimoji="1" lang="en-US" altLang="ja-JP" dirty="0"/>
              <a:t>EC2</a:t>
            </a:r>
            <a:r>
              <a:rPr kumimoji="1" lang="ja-JP" altLang="en-US"/>
              <a:t>に置いてあります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Slack</a:t>
            </a:r>
            <a:r>
              <a:rPr kumimoji="1" lang="ja-JP" altLang="en-US"/>
              <a:t>のワードに反応</a:t>
            </a:r>
            <a:endParaRPr kumimoji="1" lang="en-US" altLang="ja-JP" dirty="0"/>
          </a:p>
          <a:p>
            <a:r>
              <a:rPr kumimoji="1" lang="en-US" altLang="ja-JP" dirty="0"/>
              <a:t>GAS</a:t>
            </a:r>
            <a:r>
              <a:rPr kumimoji="1" lang="ja-JP" altLang="en-US"/>
              <a:t>を実行</a:t>
            </a:r>
            <a:endParaRPr kumimoji="1" lang="en-US" altLang="ja-JP" dirty="0"/>
          </a:p>
          <a:p>
            <a:r>
              <a:rPr kumimoji="1" lang="ja-JP" altLang="en-US"/>
              <a:t>スラックの個人チャットにアンケート</a:t>
            </a:r>
            <a:r>
              <a:rPr kumimoji="1" lang="en-US" altLang="ja-JP" dirty="0"/>
              <a:t>URL</a:t>
            </a:r>
            <a:r>
              <a:rPr kumimoji="1" lang="ja-JP" altLang="en-US"/>
              <a:t>送信</a:t>
            </a:r>
            <a:endParaRPr kumimoji="1" lang="en-US" altLang="ja-JP" dirty="0"/>
          </a:p>
          <a:p>
            <a:r>
              <a:rPr kumimoji="1" lang="ja-JP" altLang="en-US"/>
              <a:t>ユーザーが回答　　　フォームの回答結果は</a:t>
            </a:r>
            <a:r>
              <a:rPr kumimoji="1" lang="en-US" altLang="ja-JP" dirty="0"/>
              <a:t>GSS</a:t>
            </a:r>
            <a:r>
              <a:rPr kumimoji="1" lang="ja-JP" altLang="en-US"/>
              <a:t>に記録</a:t>
            </a:r>
            <a:endParaRPr kumimoji="1" lang="en-US" altLang="ja-JP" dirty="0"/>
          </a:p>
          <a:p>
            <a:r>
              <a:rPr kumimoji="1" lang="en-US" altLang="ja-JP" dirty="0"/>
              <a:t>2</a:t>
            </a:r>
            <a:r>
              <a:rPr kumimoji="1" lang="ja-JP" altLang="en-US"/>
              <a:t>分後に</a:t>
            </a:r>
            <a:r>
              <a:rPr kumimoji="1" lang="en-US" altLang="ja-JP" dirty="0"/>
              <a:t>GAS</a:t>
            </a:r>
            <a:r>
              <a:rPr kumimoji="1" lang="ja-JP" altLang="en-US"/>
              <a:t>の集計関数が動き、</a:t>
            </a:r>
            <a:r>
              <a:rPr kumimoji="1" lang="en-US" altLang="ja-JP" dirty="0"/>
              <a:t>GSS</a:t>
            </a:r>
            <a:r>
              <a:rPr kumimoji="1" lang="ja-JP" altLang="en-US"/>
              <a:t>の集計を行う</a:t>
            </a:r>
            <a:endParaRPr kumimoji="1" lang="en-US" altLang="ja-JP" dirty="0"/>
          </a:p>
          <a:p>
            <a:r>
              <a:rPr kumimoji="1" lang="ja-JP" altLang="en-US"/>
              <a:t>集計結果により分岐した結果通知メッセージと</a:t>
            </a:r>
            <a:endParaRPr kumimoji="1" lang="en-US" altLang="ja-JP" dirty="0"/>
          </a:p>
          <a:p>
            <a:r>
              <a:rPr kumimoji="1" lang="ja-JP" altLang="en-US"/>
              <a:t>変更機能を呼び出すための信号メッセージをスラックに送信。</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60737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先ほど送られた温度変更機能呼び出し用の信号に反応し、</a:t>
            </a:r>
            <a:r>
              <a:rPr kumimoji="1" lang="en-US" altLang="ja-JP" dirty="0"/>
              <a:t>PHP</a:t>
            </a:r>
            <a:r>
              <a:rPr kumimoji="1" lang="ja-JP" altLang="en-US"/>
              <a:t>が動きます</a:t>
            </a:r>
            <a:endParaRPr kumimoji="1" lang="en-US" altLang="ja-JP" dirty="0"/>
          </a:p>
          <a:p>
            <a:endParaRPr kumimoji="1" lang="en-US" altLang="ja-JP" dirty="0"/>
          </a:p>
          <a:p>
            <a:r>
              <a:rPr kumimoji="1" lang="en-US" altLang="ja-JP" dirty="0" err="1"/>
              <a:t>Php</a:t>
            </a:r>
            <a:r>
              <a:rPr kumimoji="1" lang="ja-JP" altLang="en-US"/>
              <a:t>でパイソンファイルの呼び出し</a:t>
            </a:r>
            <a:endParaRPr kumimoji="1" lang="en-US" altLang="ja-JP" dirty="0"/>
          </a:p>
          <a:p>
            <a:r>
              <a:rPr kumimoji="1" lang="ja-JP" altLang="en-US"/>
              <a:t>パイソンから、使用する赤外線情報を飛ばすようにラズパイに指示</a:t>
            </a:r>
            <a:endParaRPr kumimoji="1" lang="en-US" altLang="ja-JP" dirty="0"/>
          </a:p>
          <a:p>
            <a:r>
              <a:rPr kumimoji="1" lang="ja-JP" altLang="en-US"/>
              <a:t>ラズパイのついている</a:t>
            </a:r>
            <a:r>
              <a:rPr kumimoji="1" lang="en-US" altLang="ja-JP" dirty="0"/>
              <a:t>LED(</a:t>
            </a:r>
            <a:r>
              <a:rPr kumimoji="1" lang="ja-JP" altLang="en-US"/>
              <a:t>光が赤外線情報を持つ</a:t>
            </a:r>
            <a:r>
              <a:rPr kumimoji="1" lang="en-US" altLang="ja-JP" dirty="0"/>
              <a:t>)</a:t>
            </a:r>
            <a:r>
              <a:rPr kumimoji="1" lang="ja-JP" altLang="en-US"/>
              <a:t>が指示どうりに点灯、エアコンに赤外線情報が送られる</a:t>
            </a:r>
            <a:endParaRPr kumimoji="1" lang="en-US" altLang="ja-JP" dirty="0"/>
          </a:p>
          <a:p>
            <a:endParaRPr kumimoji="1" lang="en-US" altLang="ja-JP" dirty="0"/>
          </a:p>
          <a:p>
            <a:endParaRPr kumimoji="1" lang="en-US" altLang="ja-JP" dirty="0"/>
          </a:p>
          <a:p>
            <a:endParaRPr kumimoji="1" lang="en-US" altLang="ja-JP" dirty="0"/>
          </a:p>
          <a:p>
            <a:r>
              <a:rPr kumimoji="1" lang="ja-JP" altLang="en-US"/>
              <a:t>以上で使用技術および実装機能の説明を終わります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9791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システムから送られる赤外線情報は、システムに保存されている温度をもとに変更されています。そのため、システムからでなく、リモコン本体から温度変更を行ってしまうと、システム上の温度とズレが生じてしまうため、それの改善を行いたい</a:t>
            </a:r>
            <a:endParaRPr kumimoji="1" lang="en-US" altLang="ja-JP" dirty="0"/>
          </a:p>
          <a:p>
            <a:endParaRPr kumimoji="1" lang="en-US" altLang="ja-JP" dirty="0"/>
          </a:p>
          <a:p>
            <a:r>
              <a:rPr kumimoji="1" lang="ja-JP" altLang="en-US"/>
              <a:t>スイッチボットとラズパイを使うなど、</a:t>
            </a:r>
            <a:endParaRPr kumimoji="1" lang="en-US" altLang="ja-JP" dirty="0"/>
          </a:p>
          <a:p>
            <a:r>
              <a:rPr kumimoji="1" lang="ja-JP" altLang="en-US"/>
              <a:t>対応したい</a:t>
            </a:r>
            <a:endParaRPr kumimoji="1" lang="en-US" altLang="ja-JP" dirty="0"/>
          </a:p>
          <a:p>
            <a:r>
              <a:rPr kumimoji="1" lang="ja-JP" altLang="en-US"/>
              <a:t>フィルターの交換時期などを</a:t>
            </a:r>
            <a:r>
              <a:rPr kumimoji="1" lang="en-US" altLang="ja-JP" dirty="0" err="1"/>
              <a:t>Airbo</a:t>
            </a:r>
            <a:r>
              <a:rPr kumimoji="1" lang="ja-JP" altLang="en-US"/>
              <a:t>経由で知ることができ、より使いやすいシステムに</a:t>
            </a:r>
            <a:endParaRPr kumimoji="1" lang="en-US" altLang="ja-JP" dirty="0"/>
          </a:p>
          <a:p>
            <a:r>
              <a:rPr kumimoji="1" lang="ja-JP" altLang="en-US"/>
              <a:t>そして、</a:t>
            </a:r>
            <a:endParaRPr kumimoji="1" lang="en-US" altLang="ja-JP" dirty="0"/>
          </a:p>
          <a:p>
            <a:r>
              <a:rPr kumimoji="1" lang="ja-JP" altLang="en-US"/>
              <a:t>その日の気温と学習した情報から適切とされる温度を教えてくれるようにしたい</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GAS</a:t>
            </a:r>
            <a:r>
              <a:rPr kumimoji="1" lang="ja-JP" altLang="en-US"/>
              <a:t>班とラズパイ班にリーダー</a:t>
            </a:r>
            <a:endParaRPr kumimoji="1" lang="en-US" altLang="ja-JP" dirty="0"/>
          </a:p>
          <a:p>
            <a:endParaRPr kumimoji="1" lang="en-US" altLang="ja-JP" dirty="0"/>
          </a:p>
          <a:p>
            <a:r>
              <a:rPr kumimoji="1" lang="ja-JP" altLang="en-US"/>
              <a:t>設→今まで作ったものが無駄になることがあり、</a:t>
            </a:r>
            <a:endParaRPr kumimoji="1" lang="en-US" altLang="ja-JP" dirty="0"/>
          </a:p>
          <a:p>
            <a:endParaRPr kumimoji="1" lang="en-US" altLang="ja-JP" dirty="0"/>
          </a:p>
          <a:p>
            <a:r>
              <a:rPr kumimoji="1" lang="ja-JP" altLang="en-US"/>
              <a:t>その反省点の一つの要因として</a:t>
            </a:r>
            <a:endParaRPr kumimoji="1" lang="en-US" altLang="ja-JP" dirty="0"/>
          </a:p>
          <a:p>
            <a:r>
              <a:rPr kumimoji="1" lang="ja-JP" altLang="en-US"/>
              <a:t>使用する技術で可能なことと、そう出ないことを知るのに時間がかかったため、</a:t>
            </a:r>
            <a:endParaRPr kumimoji="1" lang="en-US" altLang="ja-JP" dirty="0"/>
          </a:p>
          <a:p>
            <a:endParaRPr kumimoji="1" lang="en-US" altLang="ja-JP" dirty="0"/>
          </a:p>
          <a:p>
            <a:r>
              <a:rPr kumimoji="1" lang="ja-JP" altLang="en-US"/>
              <a:t>これらの点を次の開発でも生かしていきたいと思います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GitHub</a:t>
            </a:r>
            <a:r>
              <a:rPr kumimoji="1" lang="ja-JP" altLang="en-US"/>
              <a:t>城に</a:t>
            </a:r>
            <a:endParaRPr kumimoji="1" lang="en-US" altLang="ja-JP" dirty="0"/>
          </a:p>
          <a:p>
            <a:r>
              <a:rPr kumimoji="1" lang="ja-JP" altLang="en-US"/>
              <a:t>成果物を挙げているのでそちらを参考ください</a:t>
            </a:r>
            <a:endParaRPr kumimoji="1" lang="en-US" altLang="ja-JP" dirty="0"/>
          </a:p>
          <a:p>
            <a:endParaRPr kumimoji="1" lang="en-US" altLang="ja-JP" dirty="0"/>
          </a:p>
          <a:p>
            <a:r>
              <a:rPr kumimoji="1" lang="ja-JP" altLang="en-US"/>
              <a:t>レスポンス</a:t>
            </a:r>
            <a:endParaRPr kumimoji="1" lang="en-US" altLang="ja-JP" dirty="0"/>
          </a:p>
          <a:p>
            <a:endParaRPr kumimoji="1" lang="en-US" altLang="ja-JP" dirty="0"/>
          </a:p>
          <a:p>
            <a:r>
              <a:rPr kumimoji="1" lang="ja-JP" altLang="en-US"/>
              <a:t>みんなにアンケトろ</a:t>
            </a:r>
            <a:r>
              <a:rPr kumimoji="1" lang="en-US" altLang="ja-JP" dirty="0"/>
              <a:t>〜〜〜</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2632787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17</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20</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21</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r>
              <a:rPr kumimoji="1" lang="en-US" altLang="ja-JP" dirty="0"/>
              <a:t>(</a:t>
            </a:r>
            <a:r>
              <a:rPr kumimoji="1" lang="ja-JP" altLang="en-US"/>
              <a:t>聞く</a:t>
            </a:r>
            <a:r>
              <a:rPr kumimoji="1" lang="en-US" altLang="ja-JP" dirty="0"/>
              <a:t>〜〜〜〜〜〜〜〜〜〜)</a:t>
            </a:r>
          </a:p>
          <a:p>
            <a:endParaRPr kumimoji="1" lang="en-US" altLang="ja-JP" dirty="0"/>
          </a:p>
          <a:p>
            <a:endParaRPr kumimoji="1" lang="en-US" altLang="ja-JP" dirty="0"/>
          </a:p>
          <a:p>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endParaRPr kumimoji="1" lang="en-US" altLang="ja-JP" dirty="0"/>
          </a:p>
          <a:p>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変更したはずの温度が元に戻っていたことがある人も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割いた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また、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教室の室温のせいで体調を崩したり人間関係に亀裂が入ってしまうことがあるかとおもいます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そこで私たちは</a:t>
            </a:r>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r>
              <a:rPr kumimoji="1" lang="ja-JP" altLang="en-US"/>
              <a:t>その際に、厳正な投票になるように、なりすまし投票や複数投票を防ぐ機能もつけました。</a:t>
            </a:r>
            <a:endParaRPr kumimoji="1" lang="en-US" altLang="ja-JP" dirty="0"/>
          </a:p>
          <a:p>
            <a:endParaRPr kumimoji="1" lang="en-US" altLang="ja-JP" dirty="0"/>
          </a:p>
          <a:p>
            <a:r>
              <a:rPr kumimoji="1" lang="ja-JP" altLang="en-US"/>
              <a:t>その日の天気、気温を通知してくれるため、温度変更の参考になるかと思います。</a:t>
            </a:r>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en-US" altLang="ja-JP" dirty="0"/>
          </a:p>
          <a:p>
            <a:endParaRPr kumimoji="1" lang="en-US" altLang="ja-JP" dirty="0"/>
          </a:p>
          <a:p>
            <a:r>
              <a:rPr kumimoji="1" lang="ja-JP" altLang="en-US"/>
              <a:t>ペルソナ</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a:t>
            </a:r>
            <a:endParaRPr kumimoji="1" lang="en-US" altLang="ja-JP" dirty="0"/>
          </a:p>
          <a:p>
            <a:r>
              <a:rPr kumimoji="1" lang="ja-JP" altLang="en-US"/>
              <a:t>授業中、教室が暑いと感じた</a:t>
            </a:r>
            <a:endParaRPr kumimoji="1" lang="en-US" altLang="ja-JP" dirty="0"/>
          </a:p>
          <a:p>
            <a:r>
              <a:rPr kumimoji="1" lang="ja-JP" altLang="en-US"/>
              <a:t>内気な中村さんが、エアーこんやん！を使う様子を動画にまとめたのでご覧ください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2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9890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2101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2961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803438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249516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1530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38282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36208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66050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487291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61857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502486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774277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2023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236678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52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14481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145929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85636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6829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2477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 id="2147483689" r:id="rId18"/>
    <p:sldLayoutId id="2147483690" r:id="rId19"/>
    <p:sldLayoutId id="2147483691"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 id="2147483731" r:id="rId5"/>
    <p:sldLayoutId id="2147483650" r:id="rId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7/29/19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7472858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normAutofit lnSpcReduction="10000"/>
          </a:bodyPr>
          <a:lstStyle/>
          <a:p>
            <a:pPr>
              <a:lnSpc>
                <a:spcPct val="100000"/>
              </a:lnSpc>
            </a:pPr>
            <a:r>
              <a:rPr lang="en-US" altLang="ko-KR" sz="6600" dirty="0">
                <a:solidFill>
                  <a:schemeClr val="bg2">
                    <a:lumMod val="10000"/>
                  </a:schemeClr>
                </a:solidFill>
                <a:ea typeface="맑은 고딕" pitchFamily="50" charset="-127"/>
              </a:rPr>
              <a:t>SSH48</a:t>
            </a:r>
            <a:endParaRPr lang="en-US" altLang="ko-KR" sz="6600" dirty="0">
              <a:solidFill>
                <a:schemeClr val="bg2">
                  <a:lumMod val="10000"/>
                </a:schemeClr>
              </a:solidFill>
            </a:endParaRPr>
          </a:p>
        </p:txBody>
      </p:sp>
      <p:sp>
        <p:nvSpPr>
          <p:cNvPr id="4" name="Text Placeholder 3"/>
          <p:cNvSpPr>
            <a:spLocks noGrp="1"/>
          </p:cNvSpPr>
          <p:nvPr>
            <p:ph type="body" sz="quarter" idx="11"/>
          </p:nvPr>
        </p:nvSpPr>
        <p:spPr/>
        <p:txBody>
          <a:bodyPr/>
          <a:lstStyle/>
          <a:p>
            <a:pPr>
              <a:spcBef>
                <a:spcPts val="0"/>
              </a:spcBef>
              <a:defRPr/>
            </a:pPr>
            <a:r>
              <a:rPr lang="ja-JP" altLang="en-US" b="1">
                <a:solidFill>
                  <a:schemeClr val="bg2">
                    <a:lumMod val="10000"/>
                  </a:schemeClr>
                </a:solidFill>
                <a:latin typeface="Hiragino Sans W4" panose="020B0400000000000000" pitchFamily="34" charset="-128"/>
                <a:ea typeface="Hiragino Sans W4" panose="020B0400000000000000" pitchFamily="34" charset="-128"/>
              </a:rPr>
              <a:t>エアコン管理システム　エアー来んやん！</a:t>
            </a:r>
            <a:endParaRPr lang="en-US" altLang="ja-JP" b="1"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1674728"/>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rot="2934480"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rot="2621557">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239071" y="3419209"/>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
        <p:nvSpPr>
          <p:cNvPr id="45" name="正方形/長方形 44">
            <a:extLst>
              <a:ext uri="{FF2B5EF4-FFF2-40B4-BE49-F238E27FC236}">
                <a16:creationId xmlns:a16="http://schemas.microsoft.com/office/drawing/2014/main" id="{DB76CF12-3CD8-F949-9DF3-196770B902D7}"/>
              </a:ext>
            </a:extLst>
          </p:cNvPr>
          <p:cNvSpPr/>
          <p:nvPr/>
        </p:nvSpPr>
        <p:spPr>
          <a:xfrm>
            <a:off x="372149" y="3862045"/>
            <a:ext cx="1646848" cy="101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7C2C533E-0CFE-F948-9186-3508A2FC56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9860" y="4073816"/>
            <a:ext cx="542579" cy="653634"/>
          </a:xfrm>
          <a:prstGeom prst="rect">
            <a:avLst/>
          </a:prstGeom>
        </p:spPr>
      </p:pic>
      <p:sp>
        <p:nvSpPr>
          <p:cNvPr id="47" name="テキスト ボックス 46">
            <a:extLst>
              <a:ext uri="{FF2B5EF4-FFF2-40B4-BE49-F238E27FC236}">
                <a16:creationId xmlns:a16="http://schemas.microsoft.com/office/drawing/2014/main" id="{61179F3F-6732-BE45-BE6C-A2D4CCEC5511}"/>
              </a:ext>
            </a:extLst>
          </p:cNvPr>
          <p:cNvSpPr txBox="1"/>
          <p:nvPr/>
        </p:nvSpPr>
        <p:spPr>
          <a:xfrm>
            <a:off x="1250285" y="4222045"/>
            <a:ext cx="490840" cy="415498"/>
          </a:xfrm>
          <a:prstGeom prst="rect">
            <a:avLst/>
          </a:prstGeom>
          <a:noFill/>
        </p:spPr>
        <p:txBody>
          <a:bodyPr wrap="square" rtlCol="0">
            <a:spAutoFit/>
          </a:bodyPr>
          <a:lstStyle/>
          <a:p>
            <a:r>
              <a:rPr kumimoji="1" lang="en-US" altLang="ja-JP" sz="1050" dirty="0"/>
              <a:t>AWS</a:t>
            </a:r>
          </a:p>
          <a:p>
            <a:r>
              <a:rPr kumimoji="1" lang="en-US" altLang="ja-JP" sz="1050" dirty="0"/>
              <a:t>EC2</a:t>
            </a:r>
          </a:p>
        </p:txBody>
      </p:sp>
      <p:sp>
        <p:nvSpPr>
          <p:cNvPr id="48" name="正方形/長方形 47">
            <a:extLst>
              <a:ext uri="{FF2B5EF4-FFF2-40B4-BE49-F238E27FC236}">
                <a16:creationId xmlns:a16="http://schemas.microsoft.com/office/drawing/2014/main" id="{3DD29A3D-2091-B04D-BE8F-69E73D942E86}"/>
              </a:ext>
            </a:extLst>
          </p:cNvPr>
          <p:cNvSpPr/>
          <p:nvPr/>
        </p:nvSpPr>
        <p:spPr>
          <a:xfrm>
            <a:off x="461801" y="3700561"/>
            <a:ext cx="1492812" cy="261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latin typeface="Hiragino Sans W4" panose="020B0400000000000000" pitchFamily="34" charset="-128"/>
                <a:ea typeface="Hiragino Sans W4" panose="020B0400000000000000" pitchFamily="34" charset="-128"/>
              </a:rPr>
              <a:t>WEB</a:t>
            </a:r>
            <a:r>
              <a:rPr kumimoji="1" lang="ja-JP" altLang="en-US" sz="1600">
                <a:latin typeface="Hiragino Sans W4" panose="020B0400000000000000" pitchFamily="34" charset="-128"/>
                <a:ea typeface="Hiragino Sans W4" panose="020B0400000000000000" pitchFamily="34" charset="-128"/>
              </a:rPr>
              <a:t>サーバー</a:t>
            </a:r>
            <a:endParaRPr kumimoji="1" lang="en-US" altLang="ja-JP" sz="1600" dirty="0">
              <a:latin typeface="Hiragino Sans W4" panose="020B0400000000000000" pitchFamily="34" charset="-128"/>
              <a:ea typeface="Hiragino Sans W4" panose="020B0400000000000000" pitchFamily="34" charset="-128"/>
            </a:endParaRPr>
          </a:p>
        </p:txBody>
      </p:sp>
      <p:sp>
        <p:nvSpPr>
          <p:cNvPr id="49" name="下矢印 48">
            <a:extLst>
              <a:ext uri="{FF2B5EF4-FFF2-40B4-BE49-F238E27FC236}">
                <a16:creationId xmlns:a16="http://schemas.microsoft.com/office/drawing/2014/main" id="{74C472C2-72F6-204B-B10C-F5CED4BC0EE5}"/>
              </a:ext>
            </a:extLst>
          </p:cNvPr>
          <p:cNvSpPr/>
          <p:nvPr/>
        </p:nvSpPr>
        <p:spPr>
          <a:xfrm>
            <a:off x="549434" y="3069301"/>
            <a:ext cx="897987" cy="53030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円/楕円 1">
            <a:extLst>
              <a:ext uri="{FF2B5EF4-FFF2-40B4-BE49-F238E27FC236}">
                <a16:creationId xmlns:a16="http://schemas.microsoft.com/office/drawing/2014/main" id="{9E3C191B-EAAF-C544-98BF-75B3924A2862}"/>
              </a:ext>
            </a:extLst>
          </p:cNvPr>
          <p:cNvSpPr/>
          <p:nvPr/>
        </p:nvSpPr>
        <p:spPr>
          <a:xfrm>
            <a:off x="1000057" y="3395525"/>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A2ACC274-D382-2946-918E-DEE9D3EADA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078" y="3679706"/>
            <a:ext cx="494118" cy="44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02414A88-B557-F74D-B3DB-83A96CEFED8E}"/>
              </a:ext>
            </a:extLst>
          </p:cNvPr>
          <p:cNvSpPr/>
          <p:nvPr/>
        </p:nvSpPr>
        <p:spPr>
          <a:xfrm>
            <a:off x="4473972" y="1090889"/>
            <a:ext cx="1749563" cy="3389439"/>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7" name="下矢印 26">
            <a:extLst>
              <a:ext uri="{FF2B5EF4-FFF2-40B4-BE49-F238E27FC236}">
                <a16:creationId xmlns:a16="http://schemas.microsoft.com/office/drawing/2014/main" id="{161D0B5D-EF27-F245-9FFF-452A4E08C511}"/>
              </a:ext>
            </a:extLst>
          </p:cNvPr>
          <p:cNvSpPr/>
          <p:nvPr/>
        </p:nvSpPr>
        <p:spPr>
          <a:xfrm rot="16200000">
            <a:off x="3204250" y="713883"/>
            <a:ext cx="401945" cy="2333555"/>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7" y="2068591"/>
            <a:ext cx="1108165" cy="1863732"/>
          </a:xfrm>
          <a:prstGeom prst="rect">
            <a:avLst/>
          </a:prstGeom>
        </p:spPr>
      </p:pic>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3" name="図 12">
            <a:extLst>
              <a:ext uri="{FF2B5EF4-FFF2-40B4-BE49-F238E27FC236}">
                <a16:creationId xmlns:a16="http://schemas.microsoft.com/office/drawing/2014/main" id="{623AA722-95F0-ED4E-8EA3-44A726ACA314}"/>
              </a:ext>
            </a:extLst>
          </p:cNvPr>
          <p:cNvPicPr>
            <a:picLocks noChangeAspect="1"/>
          </p:cNvPicPr>
          <p:nvPr/>
        </p:nvPicPr>
        <p:blipFill rotWithShape="1">
          <a:blip r:embed="rId9">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4613140" y="1260396"/>
            <a:ext cx="1593119" cy="1792259"/>
          </a:xfrm>
          <a:prstGeom prst="rect">
            <a:avLst/>
          </a:prstGeom>
        </p:spPr>
      </p:pic>
      <p:pic>
        <p:nvPicPr>
          <p:cNvPr id="16" name="図 15">
            <a:extLst>
              <a:ext uri="{FF2B5EF4-FFF2-40B4-BE49-F238E27FC236}">
                <a16:creationId xmlns:a16="http://schemas.microsoft.com/office/drawing/2014/main" id="{82FC1847-CDB0-3549-99C6-657891D36B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652" y="1960951"/>
            <a:ext cx="1152090" cy="1510021"/>
          </a:xfrm>
          <a:prstGeom prst="rect">
            <a:avLst/>
          </a:prstGeom>
        </p:spPr>
      </p:pic>
      <p:pic>
        <p:nvPicPr>
          <p:cNvPr id="24" name="図 23">
            <a:extLst>
              <a:ext uri="{FF2B5EF4-FFF2-40B4-BE49-F238E27FC236}">
                <a16:creationId xmlns:a16="http://schemas.microsoft.com/office/drawing/2014/main" id="{E36FD65B-52C8-F948-B204-2CCAEF217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5145" y="894711"/>
            <a:ext cx="909345" cy="918260"/>
          </a:xfrm>
          <a:prstGeom prst="rect">
            <a:avLst/>
          </a:prstGeom>
          <a:ln>
            <a:noFill/>
          </a:ln>
        </p:spPr>
      </p:pic>
      <p:sp>
        <p:nvSpPr>
          <p:cNvPr id="9" name="下矢印 8">
            <a:extLst>
              <a:ext uri="{FF2B5EF4-FFF2-40B4-BE49-F238E27FC236}">
                <a16:creationId xmlns:a16="http://schemas.microsoft.com/office/drawing/2014/main" id="{F6C83B9B-FE04-634F-9C9D-13C9204D59AC}"/>
              </a:ext>
            </a:extLst>
          </p:cNvPr>
          <p:cNvSpPr/>
          <p:nvPr/>
        </p:nvSpPr>
        <p:spPr>
          <a:xfrm rot="5400000">
            <a:off x="2981660" y="1267876"/>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 name="円形吹き出し 3">
            <a:extLst>
              <a:ext uri="{FF2B5EF4-FFF2-40B4-BE49-F238E27FC236}">
                <a16:creationId xmlns:a16="http://schemas.microsoft.com/office/drawing/2014/main" id="{3018CD61-DBA7-474A-BD26-594AE66A85DA}"/>
              </a:ext>
            </a:extLst>
          </p:cNvPr>
          <p:cNvSpPr/>
          <p:nvPr/>
        </p:nvSpPr>
        <p:spPr>
          <a:xfrm>
            <a:off x="1044114" y="1544849"/>
            <a:ext cx="1739042"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0" name="テキスト ボックス 29">
            <a:extLst>
              <a:ext uri="{FF2B5EF4-FFF2-40B4-BE49-F238E27FC236}">
                <a16:creationId xmlns:a16="http://schemas.microsoft.com/office/drawing/2014/main" id="{B47C4333-05A5-5943-B681-18ECD4FA59F8}"/>
              </a:ext>
            </a:extLst>
          </p:cNvPr>
          <p:cNvSpPr txBox="1"/>
          <p:nvPr/>
        </p:nvSpPr>
        <p:spPr>
          <a:xfrm>
            <a:off x="2662647" y="19514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pic>
        <p:nvPicPr>
          <p:cNvPr id="22" name="図 21">
            <a:extLst>
              <a:ext uri="{FF2B5EF4-FFF2-40B4-BE49-F238E27FC236}">
                <a16:creationId xmlns:a16="http://schemas.microsoft.com/office/drawing/2014/main" id="{2F362255-BA2D-074F-9877-485D672216E5}"/>
              </a:ext>
            </a:extLst>
          </p:cNvPr>
          <p:cNvPicPr>
            <a:picLocks noChangeAspect="1"/>
          </p:cNvPicPr>
          <p:nvPr/>
        </p:nvPicPr>
        <p:blipFill rotWithShape="1">
          <a:blip r:embed="rId12">
            <a:extLst>
              <a:ext uri="{28A0092B-C50C-407E-A947-70E740481C1C}">
                <a14:useLocalDpi xmlns:a14="http://schemas.microsoft.com/office/drawing/2010/main" val="0"/>
              </a:ext>
            </a:extLst>
          </a:blip>
          <a:srcRect l="10327" t="13095" r="10542" b="12742"/>
          <a:stretch/>
        </p:blipFill>
        <p:spPr>
          <a:xfrm>
            <a:off x="2097888" y="1718452"/>
            <a:ext cx="435499" cy="408151"/>
          </a:xfrm>
          <a:prstGeom prst="rect">
            <a:avLst/>
          </a:prstGeom>
        </p:spPr>
      </p:pic>
      <p:sp>
        <p:nvSpPr>
          <p:cNvPr id="31" name="テキスト ボックス 30">
            <a:extLst>
              <a:ext uri="{FF2B5EF4-FFF2-40B4-BE49-F238E27FC236}">
                <a16:creationId xmlns:a16="http://schemas.microsoft.com/office/drawing/2014/main" id="{EB8AAB76-A919-4A42-B6F1-815C45429CDD}"/>
              </a:ext>
            </a:extLst>
          </p:cNvPr>
          <p:cNvSpPr txBox="1"/>
          <p:nvPr/>
        </p:nvSpPr>
        <p:spPr>
          <a:xfrm>
            <a:off x="1276261" y="1611535"/>
            <a:ext cx="877163" cy="646331"/>
          </a:xfrm>
          <a:prstGeom prst="rect">
            <a:avLst/>
          </a:prstGeom>
          <a:noFill/>
        </p:spPr>
        <p:txBody>
          <a:bodyPr wrap="none" rtlCol="0">
            <a:spAutoFit/>
          </a:bodyPr>
          <a:lstStyle/>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あつい</a:t>
            </a:r>
            <a:endParaRPr kumimoji="1" lang="en-US" altLang="ja-JP" dirty="0">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endParaRPr>
          </a:p>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さむい</a:t>
            </a:r>
          </a:p>
        </p:txBody>
      </p:sp>
      <p:sp>
        <p:nvSpPr>
          <p:cNvPr id="36" name="テキスト ボックス 35">
            <a:extLst>
              <a:ext uri="{FF2B5EF4-FFF2-40B4-BE49-F238E27FC236}">
                <a16:creationId xmlns:a16="http://schemas.microsoft.com/office/drawing/2014/main" id="{1F87D547-3E09-7146-BF6F-15D90A70AA4E}"/>
              </a:ext>
            </a:extLst>
          </p:cNvPr>
          <p:cNvSpPr txBox="1"/>
          <p:nvPr/>
        </p:nvSpPr>
        <p:spPr>
          <a:xfrm>
            <a:off x="2065361" y="2708699"/>
            <a:ext cx="2627642"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アンケート</a:t>
            </a:r>
            <a:r>
              <a:rPr kumimoji="1" lang="en-US" altLang="ja-JP" b="1" dirty="0">
                <a:latin typeface="MS Gothic" panose="020B0609070205080204" pitchFamily="49" charset="-128"/>
                <a:ea typeface="MS Gothic" panose="020B0609070205080204" pitchFamily="49" charset="-128"/>
              </a:rPr>
              <a:t>URL</a:t>
            </a:r>
            <a:r>
              <a:rPr kumimoji="1" lang="ja-JP" altLang="en-US" b="1">
                <a:latin typeface="MS Gothic" panose="020B0609070205080204" pitchFamily="49" charset="-128"/>
                <a:ea typeface="MS Gothic" panose="020B0609070205080204" pitchFamily="49" charset="-128"/>
              </a:rPr>
              <a:t>を送信</a:t>
            </a:r>
          </a:p>
        </p:txBody>
      </p:sp>
      <p:sp>
        <p:nvSpPr>
          <p:cNvPr id="37" name="下矢印 36">
            <a:extLst>
              <a:ext uri="{FF2B5EF4-FFF2-40B4-BE49-F238E27FC236}">
                <a16:creationId xmlns:a16="http://schemas.microsoft.com/office/drawing/2014/main" id="{5704F6ED-0010-8C4A-A377-474AD97BF448}"/>
              </a:ext>
            </a:extLst>
          </p:cNvPr>
          <p:cNvSpPr/>
          <p:nvPr/>
        </p:nvSpPr>
        <p:spPr>
          <a:xfrm rot="16200000">
            <a:off x="4352472" y="591306"/>
            <a:ext cx="484632" cy="5437673"/>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8" name="テキスト ボックス 37">
            <a:extLst>
              <a:ext uri="{FF2B5EF4-FFF2-40B4-BE49-F238E27FC236}">
                <a16:creationId xmlns:a16="http://schemas.microsoft.com/office/drawing/2014/main" id="{019F8AD0-0ECC-9F43-87D6-AE13CFCD10C5}"/>
              </a:ext>
            </a:extLst>
          </p:cNvPr>
          <p:cNvSpPr txBox="1"/>
          <p:nvPr/>
        </p:nvSpPr>
        <p:spPr>
          <a:xfrm>
            <a:off x="5754797" y="3451862"/>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回答を送信</a:t>
            </a:r>
          </a:p>
        </p:txBody>
      </p:sp>
      <p:sp>
        <p:nvSpPr>
          <p:cNvPr id="40" name="テキスト ボックス 39">
            <a:extLst>
              <a:ext uri="{FF2B5EF4-FFF2-40B4-BE49-F238E27FC236}">
                <a16:creationId xmlns:a16="http://schemas.microsoft.com/office/drawing/2014/main" id="{A1CAFBC6-181D-7249-AE64-14B6B7A7741F}"/>
              </a:ext>
            </a:extLst>
          </p:cNvPr>
          <p:cNvSpPr txBox="1"/>
          <p:nvPr/>
        </p:nvSpPr>
        <p:spPr>
          <a:xfrm>
            <a:off x="6232905" y="1666351"/>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集計</a:t>
            </a:r>
          </a:p>
        </p:txBody>
      </p:sp>
      <p:sp>
        <p:nvSpPr>
          <p:cNvPr id="41" name="下矢印 40">
            <a:extLst>
              <a:ext uri="{FF2B5EF4-FFF2-40B4-BE49-F238E27FC236}">
                <a16:creationId xmlns:a16="http://schemas.microsoft.com/office/drawing/2014/main" id="{6F90B1C9-4103-1D4B-9D49-EBDB8214D8A0}"/>
              </a:ext>
            </a:extLst>
          </p:cNvPr>
          <p:cNvSpPr/>
          <p:nvPr/>
        </p:nvSpPr>
        <p:spPr>
          <a:xfrm rot="5400000">
            <a:off x="2981659" y="2464989"/>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2" name="テキスト ボックス 41">
            <a:extLst>
              <a:ext uri="{FF2B5EF4-FFF2-40B4-BE49-F238E27FC236}">
                <a16:creationId xmlns:a16="http://schemas.microsoft.com/office/drawing/2014/main" id="{B2F23C31-D7AD-324E-942F-4981287FA1F9}"/>
              </a:ext>
            </a:extLst>
          </p:cNvPr>
          <p:cNvSpPr txBox="1"/>
          <p:nvPr/>
        </p:nvSpPr>
        <p:spPr>
          <a:xfrm>
            <a:off x="2065361" y="3950626"/>
            <a:ext cx="2541080"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各メッセージを送信</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結果通知、信号</a:t>
            </a:r>
            <a:r>
              <a:rPr kumimoji="1" lang="en-US" altLang="ja-JP" b="1" dirty="0">
                <a:latin typeface="MS Gothic" panose="020B0609070205080204" pitchFamily="49" charset="-128"/>
                <a:ea typeface="MS Gothic" panose="020B0609070205080204" pitchFamily="49" charset="-128"/>
              </a:rPr>
              <a:t>)</a:t>
            </a:r>
          </a:p>
        </p:txBody>
      </p:sp>
      <p:sp>
        <p:nvSpPr>
          <p:cNvPr id="45" name="左右矢印 44">
            <a:extLst>
              <a:ext uri="{FF2B5EF4-FFF2-40B4-BE49-F238E27FC236}">
                <a16:creationId xmlns:a16="http://schemas.microsoft.com/office/drawing/2014/main" id="{D605C5D4-1ADE-7649-BE5B-B5532AF89722}"/>
              </a:ext>
            </a:extLst>
          </p:cNvPr>
          <p:cNvSpPr/>
          <p:nvPr/>
        </p:nvSpPr>
        <p:spPr>
          <a:xfrm>
            <a:off x="6084168" y="1919999"/>
            <a:ext cx="1226484" cy="448124"/>
          </a:xfrm>
          <a:prstGeom prst="lef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48" name="図 47">
            <a:extLst>
              <a:ext uri="{FF2B5EF4-FFF2-40B4-BE49-F238E27FC236}">
                <a16:creationId xmlns:a16="http://schemas.microsoft.com/office/drawing/2014/main" id="{A8CD8345-724D-A649-AFC1-D41829102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3055" y="2966011"/>
            <a:ext cx="824136" cy="11728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678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righ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left)">
                                      <p:cBhvr>
                                        <p:cTn id="26" dur="500"/>
                                        <p:tgtEl>
                                          <p:spTgt spid="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ppt_x</p:attrName>
                                        </p:attrNameLst>
                                      </p:cBhvr>
                                      <p:tavLst>
                                        <p:tav tm="0">
                                          <p:val>
                                            <p:strVal val="#ppt_x+#ppt_w*1.125000"/>
                                          </p:val>
                                        </p:tav>
                                        <p:tav tm="100000">
                                          <p:val>
                                            <p:strVal val="#ppt_x"/>
                                          </p:val>
                                        </p:tav>
                                      </p:tavLst>
                                    </p:anim>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par>
                                <p:cTn id="41" presetID="1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ppt_x</p:attrName>
                                        </p:attrNameLst>
                                      </p:cBhvr>
                                      <p:tavLst>
                                        <p:tav tm="0">
                                          <p:val>
                                            <p:strVal val="#ppt_x-#ppt_w*1.125000"/>
                                          </p:val>
                                        </p:tav>
                                        <p:tav tm="100000">
                                          <p:val>
                                            <p:strVal val="#ppt_x"/>
                                          </p:val>
                                        </p:tav>
                                      </p:tavLst>
                                    </p:anim>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up)">
                                      <p:cBhvr>
                                        <p:cTn id="50" dur="500"/>
                                        <p:tgtEl>
                                          <p:spTgt spid="4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ppt_y</p:attrName>
                                        </p:attrNameLst>
                                      </p:cBhvr>
                                      <p:tavLst>
                                        <p:tav tm="0">
                                          <p:val>
                                            <p:strVal val="#ppt_y+#ppt_h*1.125000"/>
                                          </p:val>
                                        </p:tav>
                                        <p:tav tm="100000">
                                          <p:val>
                                            <p:strVal val="#ppt_y"/>
                                          </p:val>
                                        </p:tav>
                                      </p:tavLst>
                                    </p:anim>
                                    <p:animEffect transition="in" filter="wipe(up)">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ppt_x</p:attrName>
                                        </p:attrNameLst>
                                      </p:cBhvr>
                                      <p:tavLst>
                                        <p:tav tm="0">
                                          <p:val>
                                            <p:strVal val="#ppt_x+#ppt_w*1.125000"/>
                                          </p:val>
                                        </p:tav>
                                        <p:tav tm="100000">
                                          <p:val>
                                            <p:strVal val="#ppt_x"/>
                                          </p:val>
                                        </p:tav>
                                      </p:tavLst>
                                    </p:anim>
                                    <p:animEffect transition="in" filter="wipe(left)">
                                      <p:cBhvr>
                                        <p:cTn id="60" dur="500"/>
                                        <p:tgtEl>
                                          <p:spTgt spid="41"/>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p:tgtEl>
                                          <p:spTgt spid="42"/>
                                        </p:tgtEl>
                                        <p:attrNameLst>
                                          <p:attrName>ppt_x</p:attrName>
                                        </p:attrNameLst>
                                      </p:cBhvr>
                                      <p:tavLst>
                                        <p:tav tm="0">
                                          <p:val>
                                            <p:strVal val="#ppt_x+#ppt_w*1.125000"/>
                                          </p:val>
                                        </p:tav>
                                        <p:tav tm="100000">
                                          <p:val>
                                            <p:strVal val="#ppt_x"/>
                                          </p:val>
                                        </p:tav>
                                      </p:tavLst>
                                    </p:anim>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4" grpId="0" animBg="1"/>
      <p:bldP spid="30" grpId="0"/>
      <p:bldP spid="31" grpId="0"/>
      <p:bldP spid="36" grpId="0"/>
      <p:bldP spid="37" grpId="0" animBg="1"/>
      <p:bldP spid="38" grpId="0"/>
      <p:bldP spid="40" grpId="0"/>
      <p:bldP spid="41" grpId="0" animBg="1"/>
      <p:bldP spid="42"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4EA4CB0B-5D86-8441-BBD0-5F40BEC52DBA}"/>
              </a:ext>
            </a:extLst>
          </p:cNvPr>
          <p:cNvSpPr/>
          <p:nvPr/>
        </p:nvSpPr>
        <p:spPr>
          <a:xfrm>
            <a:off x="3309251" y="970068"/>
            <a:ext cx="3999054" cy="35996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9" name="下矢印 8">
            <a:extLst>
              <a:ext uri="{FF2B5EF4-FFF2-40B4-BE49-F238E27FC236}">
                <a16:creationId xmlns:a16="http://schemas.microsoft.com/office/drawing/2014/main" id="{B216CC65-12FD-D547-B02D-423B87E88895}"/>
              </a:ext>
            </a:extLst>
          </p:cNvPr>
          <p:cNvSpPr/>
          <p:nvPr/>
        </p:nvSpPr>
        <p:spPr>
          <a:xfrm rot="16200000">
            <a:off x="2616097" y="906659"/>
            <a:ext cx="401945" cy="1588500"/>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MS Gothic" panose="020B0609070205080204" pitchFamily="49" charset="-128"/>
                <a:ea typeface="MS Gothic" panose="020B0609070205080204" pitchFamily="49" charset="-128"/>
              </a:rPr>
              <a:t>　温度変更機能</a:t>
            </a:r>
            <a:endParaRPr kumimoji="1" lang="en-US" altLang="ja-JP" dirty="0">
              <a:solidFill>
                <a:schemeClr val="bg2">
                  <a:lumMod val="10000"/>
                </a:schemeClr>
              </a:solidFill>
              <a:latin typeface="MS Gothic" panose="020B0609070205080204" pitchFamily="49" charset="-128"/>
              <a:ea typeface="MS Gothic" panose="020B0609070205080204" pitchFamily="49" charset="-128"/>
            </a:endParaRPr>
          </a:p>
        </p:txBody>
      </p:sp>
      <p:pic>
        <p:nvPicPr>
          <p:cNvPr id="3" name="図 2">
            <a:extLst>
              <a:ext uri="{FF2B5EF4-FFF2-40B4-BE49-F238E27FC236}">
                <a16:creationId xmlns:a16="http://schemas.microsoft.com/office/drawing/2014/main" id="{4CC9A70F-A733-DC45-8F79-6F9A347E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68591"/>
            <a:ext cx="1108165" cy="1863732"/>
          </a:xfrm>
          <a:prstGeom prst="rect">
            <a:avLst/>
          </a:prstGeom>
        </p:spPr>
      </p:pic>
      <p:sp>
        <p:nvSpPr>
          <p:cNvPr id="4" name="円形吹き出し 3">
            <a:extLst>
              <a:ext uri="{FF2B5EF4-FFF2-40B4-BE49-F238E27FC236}">
                <a16:creationId xmlns:a16="http://schemas.microsoft.com/office/drawing/2014/main" id="{EFACE4AF-25EA-954A-8E59-F904B2ABF475}"/>
              </a:ext>
            </a:extLst>
          </p:cNvPr>
          <p:cNvSpPr/>
          <p:nvPr/>
        </p:nvSpPr>
        <p:spPr>
          <a:xfrm>
            <a:off x="843358" y="1280145"/>
            <a:ext cx="1223630"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5" name="図 4">
            <a:extLst>
              <a:ext uri="{FF2B5EF4-FFF2-40B4-BE49-F238E27FC236}">
                <a16:creationId xmlns:a16="http://schemas.microsoft.com/office/drawing/2014/main" id="{5B596E60-389B-AA48-9BAA-69A2B06351A4}"/>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1489639" y="1452872"/>
            <a:ext cx="435499" cy="408151"/>
          </a:xfrm>
          <a:prstGeom prst="rect">
            <a:avLst/>
          </a:prstGeom>
        </p:spPr>
      </p:pic>
      <p:sp>
        <p:nvSpPr>
          <p:cNvPr id="6" name="テキスト ボックス 5">
            <a:extLst>
              <a:ext uri="{FF2B5EF4-FFF2-40B4-BE49-F238E27FC236}">
                <a16:creationId xmlns:a16="http://schemas.microsoft.com/office/drawing/2014/main" id="{D2C5D89F-7A7C-234E-860C-7B022BC43F2E}"/>
              </a:ext>
            </a:extLst>
          </p:cNvPr>
          <p:cNvSpPr txBox="1"/>
          <p:nvPr/>
        </p:nvSpPr>
        <p:spPr>
          <a:xfrm>
            <a:off x="916910" y="1480500"/>
            <a:ext cx="646331" cy="369332"/>
          </a:xfrm>
          <a:prstGeom prst="rect">
            <a:avLst/>
          </a:prstGeom>
          <a:noFill/>
        </p:spPr>
        <p:txBody>
          <a:bodyPr wrap="none" rtlCol="0">
            <a:spAutoFit/>
          </a:bodyPr>
          <a:lstStyle/>
          <a:p>
            <a:r>
              <a:rPr kumimoji="1" lang="ja-JP" altLang="en-US">
                <a:latin typeface="MS Gothic" panose="020B0609070205080204" pitchFamily="49" charset="-128"/>
                <a:ea typeface="MS Gothic" panose="020B0609070205080204" pitchFamily="49" charset="-128"/>
              </a:rPr>
              <a:t>信号</a:t>
            </a:r>
            <a:endParaRPr kumimoji="1" lang="en-US" altLang="ja-JP" dirty="0">
              <a:latin typeface="MS Gothic" panose="020B0609070205080204" pitchFamily="49" charset="-128"/>
              <a:ea typeface="MS Gothic" panose="020B0609070205080204" pitchFamily="49" charset="-128"/>
            </a:endParaRPr>
          </a:p>
        </p:txBody>
      </p:sp>
      <p:pic>
        <p:nvPicPr>
          <p:cNvPr id="7" name="グラフィックス 6">
            <a:extLst>
              <a:ext uri="{FF2B5EF4-FFF2-40B4-BE49-F238E27FC236}">
                <a16:creationId xmlns:a16="http://schemas.microsoft.com/office/drawing/2014/main" id="{317495EB-FA03-F94D-B814-FF60EB4D0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813" y="3282976"/>
            <a:ext cx="1126972" cy="1126972"/>
          </a:xfrm>
          <a:prstGeom prst="rect">
            <a:avLst/>
          </a:prstGeom>
        </p:spPr>
      </p:pic>
      <p:pic>
        <p:nvPicPr>
          <p:cNvPr id="11" name="図 10">
            <a:extLst>
              <a:ext uri="{FF2B5EF4-FFF2-40B4-BE49-F238E27FC236}">
                <a16:creationId xmlns:a16="http://schemas.microsoft.com/office/drawing/2014/main" id="{403A4DEB-DB16-1545-AA58-127C44D09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391" y="1333227"/>
            <a:ext cx="1361572" cy="735364"/>
          </a:xfrm>
          <a:prstGeom prst="rect">
            <a:avLst/>
          </a:prstGeom>
        </p:spPr>
      </p:pic>
      <p:pic>
        <p:nvPicPr>
          <p:cNvPr id="13" name="図 12">
            <a:extLst>
              <a:ext uri="{FF2B5EF4-FFF2-40B4-BE49-F238E27FC236}">
                <a16:creationId xmlns:a16="http://schemas.microsoft.com/office/drawing/2014/main" id="{A1E1F2C1-4977-434B-89CD-4E3951E2FC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776" y="1222997"/>
            <a:ext cx="955824" cy="955824"/>
          </a:xfrm>
          <a:prstGeom prst="rect">
            <a:avLst/>
          </a:prstGeom>
        </p:spPr>
      </p:pic>
      <p:sp>
        <p:nvSpPr>
          <p:cNvPr id="14" name="下矢印 13">
            <a:extLst>
              <a:ext uri="{FF2B5EF4-FFF2-40B4-BE49-F238E27FC236}">
                <a16:creationId xmlns:a16="http://schemas.microsoft.com/office/drawing/2014/main" id="{9EEC2D7F-F783-F444-8F10-440096AF56A1}"/>
              </a:ext>
            </a:extLst>
          </p:cNvPr>
          <p:cNvSpPr/>
          <p:nvPr/>
        </p:nvSpPr>
        <p:spPr>
          <a:xfrm flipH="1">
            <a:off x="5845624" y="2275133"/>
            <a:ext cx="401945" cy="1007843"/>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19" name="下矢印 18">
            <a:extLst>
              <a:ext uri="{FF2B5EF4-FFF2-40B4-BE49-F238E27FC236}">
                <a16:creationId xmlns:a16="http://schemas.microsoft.com/office/drawing/2014/main" id="{B5F6B41A-E5FD-424E-A714-DFE85D1A1F0A}"/>
              </a:ext>
            </a:extLst>
          </p:cNvPr>
          <p:cNvSpPr/>
          <p:nvPr/>
        </p:nvSpPr>
        <p:spPr>
          <a:xfrm rot="5400000" flipV="1">
            <a:off x="5104251" y="1429378"/>
            <a:ext cx="401945" cy="55110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1" name="屈折矢印 20">
            <a:extLst>
              <a:ext uri="{FF2B5EF4-FFF2-40B4-BE49-F238E27FC236}">
                <a16:creationId xmlns:a16="http://schemas.microsoft.com/office/drawing/2014/main" id="{949A6E1F-D7EB-4F44-88C9-49783542FD6A}"/>
              </a:ext>
            </a:extLst>
          </p:cNvPr>
          <p:cNvSpPr/>
          <p:nvPr/>
        </p:nvSpPr>
        <p:spPr>
          <a:xfrm rot="16200000" flipH="1">
            <a:off x="2260688" y="1703669"/>
            <a:ext cx="1637215" cy="2656225"/>
          </a:xfrm>
          <a:prstGeom prst="bentUpArrow">
            <a:avLst>
              <a:gd name="adj1" fmla="val 13365"/>
              <a:gd name="adj2" fmla="val 17243"/>
              <a:gd name="adj3" fmla="val 25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2" name="片側の 2 つの角を切り取った四角形 21">
            <a:extLst>
              <a:ext uri="{FF2B5EF4-FFF2-40B4-BE49-F238E27FC236}">
                <a16:creationId xmlns:a16="http://schemas.microsoft.com/office/drawing/2014/main" id="{C547D670-CAE0-FA41-B474-484EE3AB4932}"/>
              </a:ext>
            </a:extLst>
          </p:cNvPr>
          <p:cNvSpPr/>
          <p:nvPr/>
        </p:nvSpPr>
        <p:spPr>
          <a:xfrm flipV="1">
            <a:off x="7514604" y="3655499"/>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23" name="図 22">
            <a:extLst>
              <a:ext uri="{FF2B5EF4-FFF2-40B4-BE49-F238E27FC236}">
                <a16:creationId xmlns:a16="http://schemas.microsoft.com/office/drawing/2014/main" id="{42FE8A4A-B1E2-3D49-9E5E-2DC80A13C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396" y="3655499"/>
            <a:ext cx="1424508" cy="605770"/>
          </a:xfrm>
          <a:prstGeom prst="rect">
            <a:avLst/>
          </a:prstGeom>
        </p:spPr>
      </p:pic>
      <p:sp>
        <p:nvSpPr>
          <p:cNvPr id="24" name="角丸四角形 23">
            <a:extLst>
              <a:ext uri="{FF2B5EF4-FFF2-40B4-BE49-F238E27FC236}">
                <a16:creationId xmlns:a16="http://schemas.microsoft.com/office/drawing/2014/main" id="{064C8DC0-1D1C-1B49-B566-99E8BFE966D3}"/>
              </a:ext>
            </a:extLst>
          </p:cNvPr>
          <p:cNvSpPr/>
          <p:nvPr/>
        </p:nvSpPr>
        <p:spPr>
          <a:xfrm>
            <a:off x="5870955" y="3655749"/>
            <a:ext cx="710302" cy="496416"/>
          </a:xfrm>
          <a:prstGeom prst="roundRect">
            <a:avLst/>
          </a:prstGeom>
          <a:ln w="5715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0" name="テキスト ボックス 19">
            <a:extLst>
              <a:ext uri="{FF2B5EF4-FFF2-40B4-BE49-F238E27FC236}">
                <a16:creationId xmlns:a16="http://schemas.microsoft.com/office/drawing/2014/main" id="{250BF597-0EF2-C941-8EA9-61A3BDED03CD}"/>
              </a:ext>
            </a:extLst>
          </p:cNvPr>
          <p:cNvSpPr txBox="1"/>
          <p:nvPr/>
        </p:nvSpPr>
        <p:spPr>
          <a:xfrm>
            <a:off x="5947750" y="3724229"/>
            <a:ext cx="530915" cy="369332"/>
          </a:xfrm>
          <a:prstGeom prst="rect">
            <a:avLst/>
          </a:prstGeom>
          <a:noFill/>
        </p:spPr>
        <p:txBody>
          <a:bodyPr wrap="none" rtlCol="0">
            <a:spAutoFit/>
          </a:bodyPr>
          <a:lstStyle/>
          <a:p>
            <a:r>
              <a:rPr kumimoji="1" lang="en-US" altLang="ja-JP" dirty="0">
                <a:latin typeface="MS Gothic" panose="020B0609070205080204" pitchFamily="49" charset="-128"/>
                <a:ea typeface="MS Gothic" panose="020B0609070205080204" pitchFamily="49" charset="-128"/>
              </a:rPr>
              <a:t>LED</a:t>
            </a:r>
            <a:endParaRPr kumimoji="1" lang="ja-JP" altLang="en-US">
              <a:latin typeface="MS Gothic" panose="020B0609070205080204" pitchFamily="49" charset="-128"/>
              <a:ea typeface="MS Gothic" panose="020B0609070205080204" pitchFamily="49" charset="-128"/>
            </a:endParaRPr>
          </a:p>
        </p:txBody>
      </p:sp>
      <p:pic>
        <p:nvPicPr>
          <p:cNvPr id="25" name="図 24">
            <a:extLst>
              <a:ext uri="{FF2B5EF4-FFF2-40B4-BE49-F238E27FC236}">
                <a16:creationId xmlns:a16="http://schemas.microsoft.com/office/drawing/2014/main" id="{7AD2E110-61DA-364D-A7EA-479E39731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709096" y="3690778"/>
            <a:ext cx="411157" cy="499226"/>
          </a:xfrm>
          <a:prstGeom prst="rect">
            <a:avLst/>
          </a:prstGeom>
          <a:ln>
            <a:noFill/>
          </a:ln>
        </p:spPr>
      </p:pic>
      <p:sp>
        <p:nvSpPr>
          <p:cNvPr id="27" name="テキスト ボックス 26">
            <a:extLst>
              <a:ext uri="{FF2B5EF4-FFF2-40B4-BE49-F238E27FC236}">
                <a16:creationId xmlns:a16="http://schemas.microsoft.com/office/drawing/2014/main" id="{974ADA0C-FECB-B84E-B2CC-C33D66196176}"/>
              </a:ext>
            </a:extLst>
          </p:cNvPr>
          <p:cNvSpPr txBox="1"/>
          <p:nvPr/>
        </p:nvSpPr>
        <p:spPr>
          <a:xfrm>
            <a:off x="1952906" y="18592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sp>
        <p:nvSpPr>
          <p:cNvPr id="28" name="テキスト ボックス 27">
            <a:extLst>
              <a:ext uri="{FF2B5EF4-FFF2-40B4-BE49-F238E27FC236}">
                <a16:creationId xmlns:a16="http://schemas.microsoft.com/office/drawing/2014/main" id="{AEACCFA4-0BC3-1C40-AB21-F1278E5F9509}"/>
              </a:ext>
            </a:extLst>
          </p:cNvPr>
          <p:cNvSpPr txBox="1"/>
          <p:nvPr/>
        </p:nvSpPr>
        <p:spPr>
          <a:xfrm>
            <a:off x="4808781" y="1857696"/>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呼出</a:t>
            </a:r>
          </a:p>
        </p:txBody>
      </p:sp>
      <p:sp>
        <p:nvSpPr>
          <p:cNvPr id="29" name="テキスト ボックス 28">
            <a:extLst>
              <a:ext uri="{FF2B5EF4-FFF2-40B4-BE49-F238E27FC236}">
                <a16:creationId xmlns:a16="http://schemas.microsoft.com/office/drawing/2014/main" id="{4AC85E4C-59A7-D849-9352-C62245AE1644}"/>
              </a:ext>
            </a:extLst>
          </p:cNvPr>
          <p:cNvSpPr txBox="1"/>
          <p:nvPr/>
        </p:nvSpPr>
        <p:spPr>
          <a:xfrm>
            <a:off x="6153421" y="2194903"/>
            <a:ext cx="2510624"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赤外線送信を指示</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赤外線情報を含む</a:t>
            </a:r>
            <a:r>
              <a:rPr kumimoji="1" lang="en-US" altLang="ja-JP" b="1" dirty="0">
                <a:latin typeface="MS Gothic" panose="020B0609070205080204" pitchFamily="49" charset="-128"/>
                <a:ea typeface="MS Gothic" panose="020B0609070205080204" pitchFamily="49" charset="-128"/>
              </a:rPr>
              <a:t>)</a:t>
            </a:r>
          </a:p>
        </p:txBody>
      </p:sp>
      <p:sp>
        <p:nvSpPr>
          <p:cNvPr id="30" name="テキスト ボックス 29">
            <a:extLst>
              <a:ext uri="{FF2B5EF4-FFF2-40B4-BE49-F238E27FC236}">
                <a16:creationId xmlns:a16="http://schemas.microsoft.com/office/drawing/2014/main" id="{098D3808-A6AD-654C-BA5E-CB98BAD91697}"/>
              </a:ext>
            </a:extLst>
          </p:cNvPr>
          <p:cNvSpPr txBox="1"/>
          <p:nvPr/>
        </p:nvSpPr>
        <p:spPr>
          <a:xfrm>
            <a:off x="5791618" y="4189824"/>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赤外線送信</a:t>
            </a:r>
          </a:p>
        </p:txBody>
      </p:sp>
      <p:sp>
        <p:nvSpPr>
          <p:cNvPr id="31" name="テキスト ボックス 30">
            <a:extLst>
              <a:ext uri="{FF2B5EF4-FFF2-40B4-BE49-F238E27FC236}">
                <a16:creationId xmlns:a16="http://schemas.microsoft.com/office/drawing/2014/main" id="{7E67696C-ABAD-F94B-8722-87A1CA228CF5}"/>
              </a:ext>
            </a:extLst>
          </p:cNvPr>
          <p:cNvSpPr txBox="1"/>
          <p:nvPr/>
        </p:nvSpPr>
        <p:spPr>
          <a:xfrm>
            <a:off x="2137970" y="3704542"/>
            <a:ext cx="2541080"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完了メッセージ送信</a:t>
            </a:r>
          </a:p>
        </p:txBody>
      </p:sp>
      <p:sp>
        <p:nvSpPr>
          <p:cNvPr id="16" name="円形吹き出し 15">
            <a:extLst>
              <a:ext uri="{FF2B5EF4-FFF2-40B4-BE49-F238E27FC236}">
                <a16:creationId xmlns:a16="http://schemas.microsoft.com/office/drawing/2014/main" id="{C3B35B2C-78BF-3941-8FFA-69FED2CEFDFC}"/>
              </a:ext>
            </a:extLst>
          </p:cNvPr>
          <p:cNvSpPr/>
          <p:nvPr/>
        </p:nvSpPr>
        <p:spPr>
          <a:xfrm>
            <a:off x="2845447" y="2540093"/>
            <a:ext cx="1219996" cy="770043"/>
          </a:xfrm>
          <a:prstGeom prst="wedgeEllipseCallout">
            <a:avLst>
              <a:gd name="adj1" fmla="val 27759"/>
              <a:gd name="adj2" fmla="val 61264"/>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15" name="図 14">
            <a:extLst>
              <a:ext uri="{FF2B5EF4-FFF2-40B4-BE49-F238E27FC236}">
                <a16:creationId xmlns:a16="http://schemas.microsoft.com/office/drawing/2014/main" id="{70423229-4E31-B940-8ECF-E6293FC6736D}"/>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3477199" y="2721038"/>
            <a:ext cx="435499" cy="408151"/>
          </a:xfrm>
          <a:prstGeom prst="rect">
            <a:avLst/>
          </a:prstGeom>
        </p:spPr>
      </p:pic>
      <p:sp>
        <p:nvSpPr>
          <p:cNvPr id="18" name="テキスト ボックス 17">
            <a:extLst>
              <a:ext uri="{FF2B5EF4-FFF2-40B4-BE49-F238E27FC236}">
                <a16:creationId xmlns:a16="http://schemas.microsoft.com/office/drawing/2014/main" id="{1C480531-48C7-A34B-AC57-7F9093E8345B}"/>
              </a:ext>
            </a:extLst>
          </p:cNvPr>
          <p:cNvSpPr txBox="1"/>
          <p:nvPr/>
        </p:nvSpPr>
        <p:spPr>
          <a:xfrm>
            <a:off x="2919702" y="2759857"/>
            <a:ext cx="646331" cy="369332"/>
          </a:xfrm>
          <a:prstGeom prst="rect">
            <a:avLst/>
          </a:prstGeom>
          <a:noFill/>
        </p:spPr>
        <p:txBody>
          <a:bodyPr wrap="square" rtlCol="0">
            <a:spAutoFit/>
          </a:bodyPr>
          <a:lstStyle/>
          <a:p>
            <a:r>
              <a:rPr kumimoji="1" lang="ja-JP" altLang="en-US">
                <a:latin typeface="MS Gothic" panose="020B0609070205080204" pitchFamily="49" charset="-128"/>
                <a:ea typeface="MS Gothic" panose="020B0609070205080204" pitchFamily="49" charset="-128"/>
              </a:rPr>
              <a:t>完了</a:t>
            </a:r>
            <a:endParaRPr kumimoji="1" lang="en-US" altLang="ja-JP"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41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down)">
                                      <p:cBhvr>
                                        <p:cTn id="36" dur="500"/>
                                        <p:tgtEl>
                                          <p:spTgt spid="1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righ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ppt_y</p:attrName>
                                        </p:attrNameLst>
                                      </p:cBhvr>
                                      <p:tavLst>
                                        <p:tav tm="0">
                                          <p:val>
                                            <p:strVal val="#ppt_y-#ppt_h*1.125000"/>
                                          </p:val>
                                        </p:tav>
                                        <p:tav tm="100000">
                                          <p:val>
                                            <p:strVal val="#ppt_y"/>
                                          </p:val>
                                        </p:tav>
                                      </p:tavLst>
                                    </p:anim>
                                    <p:animEffect transition="in" filter="wipe(down)">
                                      <p:cBhvr>
                                        <p:cTn id="56" dur="500"/>
                                        <p:tgtEl>
                                          <p:spTgt spid="21"/>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p:bldP spid="14" grpId="0" animBg="1"/>
      <p:bldP spid="19" grpId="0" animBg="1"/>
      <p:bldP spid="21" grpId="0" animBg="1"/>
      <p:bldP spid="27" grpId="0"/>
      <p:bldP spid="28" grpId="0"/>
      <p:bldP spid="29" grpId="0"/>
      <p:bldP spid="30" grpId="0"/>
      <p:bldP spid="31" grpId="0"/>
      <p:bldP spid="16" grpId="1" animBg="1"/>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2766698407"/>
              </p:ext>
            </p:extLst>
          </p:nvPr>
        </p:nvGraphicFramePr>
        <p:xfrm>
          <a:off x="638563" y="1059582"/>
          <a:ext cx="7866874"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3" name="円/楕円 2">
            <a:extLst>
              <a:ext uri="{FF2B5EF4-FFF2-40B4-BE49-F238E27FC236}">
                <a16:creationId xmlns:a16="http://schemas.microsoft.com/office/drawing/2014/main" id="{9B9458F3-6B5D-7447-8812-B05C113D7E79}"/>
              </a:ext>
            </a:extLst>
          </p:cNvPr>
          <p:cNvSpPr/>
          <p:nvPr/>
        </p:nvSpPr>
        <p:spPr>
          <a:xfrm>
            <a:off x="7581858" y="4893722"/>
            <a:ext cx="909101" cy="720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85AEDCD4-3FE9-C844-8C60-EF48B711A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247645" y="3046854"/>
            <a:ext cx="1228836" cy="1901160"/>
          </a:xfrm>
          <a:prstGeom prst="rect">
            <a:avLst/>
          </a:prstGeom>
          <a:ln>
            <a:noFill/>
          </a:ln>
        </p:spPr>
      </p:pic>
    </p:spTree>
    <p:extLst>
      <p:ext uri="{BB962C8B-B14F-4D97-AF65-F5344CB8AC3E}">
        <p14:creationId xmlns:p14="http://schemas.microsoft.com/office/powerpoint/2010/main" val="1373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xit" presetSubtype="0" fill="hold"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2896864781"/>
              </p:ext>
            </p:extLst>
          </p:nvPr>
        </p:nvGraphicFramePr>
        <p:xfrm>
          <a:off x="314526" y="915566"/>
          <a:ext cx="8577953"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振り返り</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2F0BCD4-6C76-0E46-BAE9-FBB9F95C7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934591"/>
            <a:ext cx="2044864" cy="2933303"/>
          </a:xfrm>
          <a:prstGeom prst="rect">
            <a:avLst/>
          </a:prstGeom>
        </p:spPr>
      </p:pic>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品質報告・利用検証結果</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6" name="正方形/長方形 5">
            <a:extLst>
              <a:ext uri="{FF2B5EF4-FFF2-40B4-BE49-F238E27FC236}">
                <a16:creationId xmlns:a16="http://schemas.microsoft.com/office/drawing/2014/main" id="{E4840DE1-A85B-0C48-BBC9-30357EF608B9}"/>
              </a:ext>
            </a:extLst>
          </p:cNvPr>
          <p:cNvSpPr/>
          <p:nvPr/>
        </p:nvSpPr>
        <p:spPr>
          <a:xfrm>
            <a:off x="719572" y="2571750"/>
            <a:ext cx="7704856" cy="194421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a:solidFill>
                  <a:schemeClr val="bg2">
                    <a:lumMod val="10000"/>
                  </a:schemeClr>
                </a:solidFill>
                <a:latin typeface="MS Gothic" panose="020B0609070205080204" pitchFamily="49" charset="-128"/>
                <a:ea typeface="MS Gothic" panose="020B0609070205080204" pitchFamily="49" charset="-128"/>
              </a:rPr>
              <a:t>Github</a:t>
            </a:r>
            <a:r>
              <a:rPr kumimoji="1" lang="ja-JP" altLang="en-US" sz="2800">
                <a:solidFill>
                  <a:schemeClr val="bg2">
                    <a:lumMod val="10000"/>
                  </a:schemeClr>
                </a:solidFill>
                <a:latin typeface="MS Gothic" panose="020B0609070205080204" pitchFamily="49" charset="-128"/>
                <a:ea typeface="MS Gothic" panose="020B0609070205080204" pitchFamily="49" charset="-128"/>
              </a:rPr>
              <a:t>参照</a:t>
            </a:r>
            <a:endParaRPr kumimoji="1" lang="en-US" altLang="ja-JP" sz="2800" dirty="0">
              <a:solidFill>
                <a:schemeClr val="bg2">
                  <a:lumMod val="10000"/>
                </a:schemeClr>
              </a:solidFill>
              <a:latin typeface="MS Gothic" panose="020B0609070205080204" pitchFamily="49" charset="-128"/>
              <a:ea typeface="MS Gothic" panose="020B0609070205080204" pitchFamily="49" charset="-128"/>
            </a:endParaRPr>
          </a:p>
          <a:p>
            <a:pPr algn="ctr"/>
            <a:r>
              <a:rPr kumimoji="1" lang="en" altLang="ja-JP" sz="2800" dirty="0">
                <a:solidFill>
                  <a:schemeClr val="bg2">
                    <a:lumMod val="10000"/>
                  </a:schemeClr>
                </a:solidFill>
                <a:latin typeface="MS Gothic" panose="020B0609070205080204" pitchFamily="49" charset="-128"/>
                <a:ea typeface="MS Gothic" panose="020B0609070205080204" pitchFamily="49" charset="-128"/>
              </a:rPr>
              <a:t>https://</a:t>
            </a:r>
            <a:r>
              <a:rPr kumimoji="1" lang="en" altLang="ja-JP" sz="2800" dirty="0" err="1">
                <a:solidFill>
                  <a:schemeClr val="bg2">
                    <a:lumMod val="10000"/>
                  </a:schemeClr>
                </a:solidFill>
                <a:latin typeface="MS Gothic" panose="020B0609070205080204" pitchFamily="49" charset="-128"/>
                <a:ea typeface="MS Gothic" panose="020B0609070205080204" pitchFamily="49" charset="-128"/>
              </a:rPr>
              <a:t>github.com</a:t>
            </a:r>
            <a:r>
              <a:rPr kumimoji="1" lang="en" altLang="ja-JP" sz="2800" dirty="0">
                <a:solidFill>
                  <a:schemeClr val="bg2">
                    <a:lumMod val="10000"/>
                  </a:schemeClr>
                </a:solidFill>
                <a:latin typeface="MS Gothic" panose="020B0609070205080204" pitchFamily="49" charset="-128"/>
                <a:ea typeface="MS Gothic" panose="020B0609070205080204" pitchFamily="49" charset="-128"/>
              </a:rPr>
              <a:t>/ASO1701012/SSH48.git</a:t>
            </a:r>
            <a:endParaRPr kumimoji="1" lang="ja-JP" altLang="en-US" sz="2800">
              <a:solidFill>
                <a:schemeClr val="bg2">
                  <a:lumMod val="10000"/>
                </a:schemeClr>
              </a:solidFill>
              <a:latin typeface="MS Gothic" panose="020B0609070205080204" pitchFamily="49" charset="-128"/>
              <a:ea typeface="MS Gothic" panose="020B0609070205080204" pitchFamily="49" charset="-128"/>
            </a:endParaRPr>
          </a:p>
        </p:txBody>
      </p:sp>
      <p:sp>
        <p:nvSpPr>
          <p:cNvPr id="8" name="円/楕円 7">
            <a:extLst>
              <a:ext uri="{FF2B5EF4-FFF2-40B4-BE49-F238E27FC236}">
                <a16:creationId xmlns:a16="http://schemas.microsoft.com/office/drawing/2014/main" id="{4BD128D1-E176-9644-8203-C173D1961AAA}"/>
              </a:ext>
            </a:extLst>
          </p:cNvPr>
          <p:cNvSpPr/>
          <p:nvPr/>
        </p:nvSpPr>
        <p:spPr>
          <a:xfrm>
            <a:off x="5220072" y="2401242"/>
            <a:ext cx="504056" cy="36004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6FFB52A-3637-DF4F-81B1-AF48DF0444AE}"/>
              </a:ext>
            </a:extLst>
          </p:cNvPr>
          <p:cNvSpPr/>
          <p:nvPr/>
        </p:nvSpPr>
        <p:spPr>
          <a:xfrm>
            <a:off x="7048912" y="2401242"/>
            <a:ext cx="504056" cy="36004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86535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ln w="0"/>
                <a:solidFill>
                  <a:schemeClr val="tx1"/>
                </a:solidFill>
                <a:effectLst>
                  <a:outerShdw blurRad="38100" dist="25400" dir="5400000" algn="ctr" rotWithShape="0">
                    <a:srgbClr val="6E747A">
                      <a:alpha val="43000"/>
                    </a:srgbClr>
                  </a:outerShdw>
                </a:effectLst>
              </a:rPr>
              <a:t>Thank you for your </a:t>
            </a:r>
            <a:r>
              <a:rPr lang="en" altLang="ja-JP" dirty="0">
                <a:ln w="0"/>
                <a:solidFill>
                  <a:schemeClr val="tx1"/>
                </a:solidFill>
                <a:effectLst>
                  <a:outerShdw blurRad="38100" dist="25400" dir="5400000" algn="ctr" rotWithShape="0">
                    <a:srgbClr val="6E747A">
                      <a:alpha val="43000"/>
                    </a:srgbClr>
                  </a:outerShdw>
                </a:effectLst>
              </a:rPr>
              <a:t>listening</a:t>
            </a:r>
            <a:endParaRPr lang="ko-KR" altLang="en-US"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355726"/>
            <a:ext cx="5018916" cy="576064"/>
          </a:xfrm>
        </p:spPr>
        <p:txBody>
          <a:bodyPr>
            <a:normAutofit fontScale="85000" lnSpcReduction="20000"/>
          </a:bodyPr>
          <a:lstStyle/>
          <a:p>
            <a:r>
              <a:rPr kumimoji="1" lang="ja-JP" altLang="en-US" sz="4800" b="1">
                <a:ln/>
                <a:solidFill>
                  <a:schemeClr val="bg2">
                    <a:lumMod val="10000"/>
                  </a:schemeClr>
                </a:solid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5654AFD-FE9C-6C48-9910-DDFAB37D2EB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1329027" y="-1532708"/>
            <a:ext cx="11470426" cy="8044358"/>
          </a:xfrm>
          <a:prstGeom prst="rect">
            <a:avLst/>
          </a:prstGeom>
        </p:spPr>
      </p:pic>
      <p:sp>
        <p:nvSpPr>
          <p:cNvPr id="16" name="テキスト ボックス 15">
            <a:extLst>
              <a:ext uri="{FF2B5EF4-FFF2-40B4-BE49-F238E27FC236}">
                <a16:creationId xmlns:a16="http://schemas.microsoft.com/office/drawing/2014/main" id="{954D1F01-8BAF-9746-93C8-5DC8A386349A}"/>
              </a:ext>
            </a:extLst>
          </p:cNvPr>
          <p:cNvSpPr txBox="1"/>
          <p:nvPr/>
        </p:nvSpPr>
        <p:spPr>
          <a:xfrm>
            <a:off x="755576" y="1463821"/>
            <a:ext cx="3276859" cy="2123658"/>
          </a:xfrm>
          <a:prstGeom prst="rect">
            <a:avLst/>
          </a:prstGeom>
          <a:noFill/>
        </p:spPr>
        <p:txBody>
          <a:bodyPr wrap="none" rtlCol="0">
            <a:spAutoFit/>
          </a:bodyPr>
          <a:lstStyle/>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GAS</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木村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小嶋</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名前決定</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酒井</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デザイン</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D2F4A110-7D5A-2D41-B174-B143666C7C9C}"/>
              </a:ext>
            </a:extLst>
          </p:cNvPr>
          <p:cNvSpPr txBox="1"/>
          <p:nvPr/>
        </p:nvSpPr>
        <p:spPr>
          <a:xfrm>
            <a:off x="4032435" y="1463821"/>
            <a:ext cx="4512774" cy="2062103"/>
          </a:xfrm>
          <a:prstGeom prst="rect">
            <a:avLst/>
          </a:prstGeom>
          <a:noFill/>
        </p:spPr>
        <p:txBody>
          <a:bodyPr wrap="none" rtlCol="0">
            <a:spAutoFit/>
          </a:bodyPr>
          <a:lstStyle/>
          <a:p>
            <a:r>
              <a:rPr kumimoji="1" lang="ja-JP" altLang="en-US" sz="3200" b="1">
                <a:solidFill>
                  <a:schemeClr val="bg2">
                    <a:lumMod val="10000"/>
                  </a:schemeClr>
                </a:solidFill>
                <a:latin typeface="MS Gothic" panose="020B0609070205080204" pitchFamily="49" charset="-128"/>
                <a:ea typeface="MS Gothic" panose="020B0609070205080204" pitchFamily="49" charset="-128"/>
              </a:rPr>
              <a:t>ラズパイ：</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中西</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企画、動画作成</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田中そ</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中村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(PM)</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作品概要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実機デモストレーション</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開発詳細</a:t>
            </a:r>
            <a:endParaRPr lang="en-US" altLang="ja-JP"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まとめ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solidFill>
                  <a:schemeClr val="accent3"/>
                </a:solidFill>
                <a:effectLst>
                  <a:outerShdw blurRad="38100" dist="19050" dir="2700000" algn="tl" rotWithShape="0">
                    <a:schemeClr val="dk1">
                      <a:lumMod val="50000"/>
                      <a:alpha val="40000"/>
                    </a:schemeClr>
                  </a:outerShdw>
                </a:effectLst>
              </a:rPr>
              <a:t>質問</a:t>
            </a:r>
            <a:r>
              <a:rPr kumimoji="1" lang="en-US" altLang="ja-JP" sz="3600" b="1" dirty="0">
                <a:ln/>
                <a:solidFill>
                  <a:schemeClr val="accent3"/>
                </a:solid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1400">
                <a:solidFill>
                  <a:schemeClr val="bg2">
                    <a:lumMod val="10000"/>
                  </a:schemeClr>
                </a:solidFill>
                <a:latin typeface="MS Gothic" panose="020B0609070205080204" pitchFamily="49" charset="-128"/>
                <a:ea typeface="MS Gothic" panose="020B0609070205080204" pitchFamily="49" charset="-128"/>
              </a:rPr>
              <a:t>マイナビニュース　</a:t>
            </a:r>
            <a:r>
              <a:rPr lang="ja-JP" altLang="en-US" sz="1400" b="1">
                <a:solidFill>
                  <a:schemeClr val="bg2">
                    <a:lumMod val="10000"/>
                  </a:schemeClr>
                </a:solidFill>
                <a:latin typeface="MS Gothic" panose="020B0609070205080204" pitchFamily="49" charset="-128"/>
                <a:ea typeface="MS Gothic" panose="020B0609070205080204" pitchFamily="49" charset="-128"/>
              </a:rPr>
              <a:t>オフィスのエアコン温度、こっそり変えたことがある人は</a:t>
            </a:r>
            <a:r>
              <a:rPr lang="en-US" altLang="ja-JP" sz="1400" b="1" dirty="0">
                <a:solidFill>
                  <a:schemeClr val="bg2">
                    <a:lumMod val="10000"/>
                  </a:schemeClr>
                </a:solidFill>
                <a:latin typeface="MS Gothic" panose="020B0609070205080204" pitchFamily="49" charset="-128"/>
                <a:ea typeface="MS Gothic" panose="020B0609070205080204" pitchFamily="49" charset="-128"/>
              </a:rPr>
              <a:t>6</a:t>
            </a:r>
            <a:r>
              <a:rPr lang="ja-JP" altLang="en-US" sz="1400" b="1">
                <a:solidFill>
                  <a:schemeClr val="bg2">
                    <a:lumMod val="10000"/>
                  </a:schemeClr>
                </a:solidFill>
                <a:latin typeface="MS Gothic" panose="020B0609070205080204" pitchFamily="49" charset="-128"/>
                <a:ea typeface="MS Gothic" panose="020B0609070205080204" pitchFamily="49" charset="-128"/>
              </a:rPr>
              <a:t>割　</a:t>
            </a:r>
            <a:r>
              <a:rPr lang="ja-JP" altLang="en-US" sz="1400">
                <a:solidFill>
                  <a:schemeClr val="bg2">
                    <a:lumMod val="10000"/>
                  </a:schemeClr>
                </a:solidFill>
                <a:latin typeface="MS Gothic" panose="020B0609070205080204" pitchFamily="49" charset="-128"/>
                <a:ea typeface="MS Gothic" panose="020B0609070205080204" pitchFamily="49" charset="-128"/>
              </a:rPr>
              <a:t>より</a:t>
            </a:r>
            <a:endParaRPr kumimoji="1" lang="ja-JP" altLang="en-US" sz="1400">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09219" y="1714245"/>
            <a:ext cx="5189952" cy="2918551"/>
          </a:xfrm>
          <a:prstGeom prst="flowChartAlternateProcess">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339102" cy="338554"/>
          </a:xfrm>
          <a:prstGeom prst="rect">
            <a:avLst/>
          </a:prstGeom>
          <a:noFill/>
        </p:spPr>
        <p:txBody>
          <a:bodyPr wrap="none" rtlCol="0">
            <a:spAutoFit/>
          </a:bodyPr>
          <a:lstStyle/>
          <a:p>
            <a:r>
              <a:rPr kumimoji="1" lang="ja-JP" altLang="en-US" sz="1600">
                <a:solidFill>
                  <a:schemeClr val="bg2">
                    <a:lumMod val="10000"/>
                  </a:schemeClr>
                </a:solidFill>
                <a:latin typeface="MS Gothic" panose="020B0609070205080204" pitchFamily="49" charset="-128"/>
                <a:ea typeface="MS Gothic" panose="020B0609070205080204" pitchFamily="49" charset="-128"/>
              </a:rPr>
              <a:t>エアコン管理</a:t>
            </a:r>
            <a:r>
              <a:rPr kumimoji="1" lang="en-US" altLang="ja-JP" sz="1600" dirty="0">
                <a:solidFill>
                  <a:schemeClr val="bg2">
                    <a:lumMod val="10000"/>
                  </a:schemeClr>
                </a:solidFill>
                <a:latin typeface="MS Gothic" panose="020B0609070205080204" pitchFamily="49" charset="-128"/>
                <a:ea typeface="MS Gothic" panose="020B0609070205080204" pitchFamily="49" charset="-128"/>
              </a:rPr>
              <a:t>bot </a:t>
            </a:r>
            <a:r>
              <a:rPr kumimoji="1" lang="en-US" altLang="ja-JP" sz="1600" dirty="0" err="1">
                <a:solidFill>
                  <a:schemeClr val="bg2">
                    <a:lumMod val="10000"/>
                  </a:schemeClr>
                </a:solidFill>
                <a:latin typeface="MS Gothic" panose="020B0609070205080204" pitchFamily="49" charset="-128"/>
                <a:ea typeface="MS Gothic" panose="020B0609070205080204" pitchFamily="49" charset="-128"/>
              </a:rPr>
              <a:t>Airbo</a:t>
            </a:r>
            <a:endParaRPr kumimoji="1" lang="ja-JP" altLang="en-US" sz="1600">
              <a:solidFill>
                <a:schemeClr val="bg2">
                  <a:lumMod val="10000"/>
                </a:schemeClr>
              </a:solidFill>
              <a:latin typeface="MS Gothic" panose="020B0609070205080204" pitchFamily="49" charset="-128"/>
              <a:ea typeface="MS Gothic" panose="020B0609070205080204" pitchFamily="49" charset="-128"/>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593450" y="1863486"/>
            <a:ext cx="4801314" cy="2677656"/>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不正防止機能</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あり</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気象情報通知機能</a:t>
            </a:r>
            <a:endParaRPr kumimoji="1" lang="en-US" altLang="ja-JP" sz="2400" b="1"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en-US" altLang="ja-JP" sz="2400" dirty="0">
                <a:solidFill>
                  <a:schemeClr val="bg2">
                    <a:lumMod val="10000"/>
                  </a:schemeClr>
                </a:solidFill>
                <a:latin typeface="MS Gothic" panose="020B0609070205080204" pitchFamily="49" charset="-128"/>
                <a:ea typeface="MS Gothic" panose="020B0609070205080204" pitchFamily="49" charset="-128"/>
              </a:rPr>
              <a:t>bot</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endParaRPr kumimoji="1" lang="en-US" altLang="ja-JP" sz="2400" dirty="0">
              <a:solidFill>
                <a:schemeClr val="accent3"/>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3975593416"/>
              </p:ext>
            </p:extLst>
          </p:nvPr>
        </p:nvGraphicFramePr>
        <p:xfrm>
          <a:off x="791580" y="1059582"/>
          <a:ext cx="7560840" cy="393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えあこんふる完成版.mp4">
            <a:hlinkClick r:id="" action="ppaction://media"/>
            <a:extLst>
              <a:ext uri="{FF2B5EF4-FFF2-40B4-BE49-F238E27FC236}">
                <a16:creationId xmlns:a16="http://schemas.microsoft.com/office/drawing/2014/main" id="{37C90CC5-AA41-2F46-AAC2-DA7AD01845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7415" y="1275606"/>
            <a:ext cx="4056771" cy="2057277"/>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デモ</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ユーザー定義 8">
      <a:dk1>
        <a:srgbClr val="000000"/>
      </a:dk1>
      <a:lt1>
        <a:srgbClr val="FFFFFF"/>
      </a:lt1>
      <a:dk2>
        <a:srgbClr val="17406D"/>
      </a:dk2>
      <a:lt2>
        <a:srgbClr val="DBEFF9"/>
      </a:lt2>
      <a:accent1>
        <a:srgbClr val="90E0EF"/>
      </a:accent1>
      <a:accent2>
        <a:srgbClr val="6ACBE5"/>
      </a:accent2>
      <a:accent3>
        <a:srgbClr val="F61108"/>
      </a:accent3>
      <a:accent4>
        <a:srgbClr val="10CF9B"/>
      </a:accent4>
      <a:accent5>
        <a:srgbClr val="7CCA62"/>
      </a:accent5>
      <a:accent6>
        <a:srgbClr val="A5C249"/>
      </a:accent6>
      <a:hlink>
        <a:srgbClr val="F49100"/>
      </a:hlink>
      <a:folHlink>
        <a:srgbClr val="85DFD0"/>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20802</TotalTime>
  <Words>1256</Words>
  <Application>Microsoft Macintosh PowerPoint</Application>
  <PresentationFormat>画面に合わせる (16:9)</PresentationFormat>
  <Paragraphs>271</Paragraphs>
  <Slides>21</Slides>
  <Notes>20</Notes>
  <HiddenSlides>0</HiddenSlides>
  <MMClips>1</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21</vt:i4>
      </vt:variant>
    </vt:vector>
  </HeadingPairs>
  <TitlesOfParts>
    <vt:vector size="34" baseType="lpstr">
      <vt:lpstr>Arial Unicode MS</vt:lpstr>
      <vt:lpstr>Hiragino Kaku Gothic Pro W3</vt:lpstr>
      <vt:lpstr>Hiragino Sans W4</vt:lpstr>
      <vt:lpstr>맑은 고딕</vt:lpstr>
      <vt:lpstr>MS Gothic</vt:lpstr>
      <vt:lpstr>游ゴシック</vt:lpstr>
      <vt:lpstr>游ゴシック Light</vt:lpstr>
      <vt:lpstr>Arial</vt:lpstr>
      <vt:lpstr>Calibri</vt:lpstr>
      <vt:lpstr>Calibri Light</vt:lpstr>
      <vt:lpstr>Contents Slide Master</vt:lpstr>
      <vt:lpstr>Section Break Slide Master</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238</cp:revision>
  <dcterms:created xsi:type="dcterms:W3CDTF">2016-12-05T23:26:54Z</dcterms:created>
  <dcterms:modified xsi:type="dcterms:W3CDTF">2019-07-29T01:05:11Z</dcterms:modified>
</cp:coreProperties>
</file>